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AE8C8C-E0F4-7D42-A468-CF148E2CE237}" type="datetimeFigureOut">
              <a:rPr lang="en-US" smtClean="0"/>
              <a:pPr/>
              <a:t>3/18/15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6F575B-522C-0647-880B-7F71A49F7234}" type="slidenum">
              <a:rPr lang="en-US" smtClean="0"/>
              <a:pPr/>
              <a:t>‹#›</a:t>
            </a:fld>
            <a:endParaRPr lang="en-US"/>
          </a:p>
        </p:txBody>
      </p:sp>
    </p:spTree>
    <p:extLst>
      <p:ext uri="{BB962C8B-B14F-4D97-AF65-F5344CB8AC3E}">
        <p14:creationId xmlns:p14="http://schemas.microsoft.com/office/powerpoint/2010/main" val="86873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C0AB4-BCC8-1341-8DFE-FAE16CABD285}" type="datetimeFigureOut">
              <a:rPr lang="en-US" smtClean="0"/>
              <a:pPr/>
              <a:t>3/18/15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3CBDD-E054-D141-B7DE-AAA6CFB9436C}" type="slidenum">
              <a:rPr lang="en-US" smtClean="0"/>
              <a:pPr/>
              <a:t>‹#›</a:t>
            </a:fld>
            <a:endParaRPr lang="en-US"/>
          </a:p>
        </p:txBody>
      </p:sp>
    </p:spTree>
    <p:extLst>
      <p:ext uri="{BB962C8B-B14F-4D97-AF65-F5344CB8AC3E}">
        <p14:creationId xmlns:p14="http://schemas.microsoft.com/office/powerpoint/2010/main" val="1420068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3CBDD-E054-D141-B7DE-AAA6CFB9436C}" type="slidenum">
              <a:rPr lang="en-US" smtClean="0"/>
              <a:pPr/>
              <a:t>1</a:t>
            </a:fld>
            <a:endParaRPr lang="en-US"/>
          </a:p>
        </p:txBody>
      </p:sp>
    </p:spTree>
    <p:extLst>
      <p:ext uri="{BB962C8B-B14F-4D97-AF65-F5344CB8AC3E}">
        <p14:creationId xmlns:p14="http://schemas.microsoft.com/office/powerpoint/2010/main" val="56848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3" cstate="print"/>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cstate="print"/>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3"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cstate="print"/>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4"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cstate="print"/>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15" name="Picture 14" descr="parAvion.png"/>
          <p:cNvPicPr>
            <a:picLocks noChangeAspect="1"/>
          </p:cNvPicPr>
          <p:nvPr/>
        </p:nvPicPr>
        <p:blipFill>
          <a:blip r:embed="rId3" cstate="print"/>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cstate="print"/>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cstate="print"/>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7" name="Picture 6"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7" name="Picture 6" descr="verticalRule.png"/>
          <p:cNvPicPr>
            <a:picLocks noChangeAspect="1"/>
          </p:cNvPicPr>
          <p:nvPr/>
        </p:nvPicPr>
        <p:blipFill>
          <a:blip r:embed="rId2" cstate="print"/>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3" cstate="print"/>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print"/>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print"/>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cstate="print"/>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pPr/>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2" cstate="print"/>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pPr/>
              <a:t>3/18/15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pPr/>
              <a:t>‹#›</a:t>
            </a:fld>
            <a:endParaRPr lang="en-US"/>
          </a:p>
        </p:txBody>
      </p:sp>
      <p:pic>
        <p:nvPicPr>
          <p:cNvPr id="11" name="Picture 10"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pPr/>
              <a:t>3/18/15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pPr/>
              <a:t>3/18/15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print"/>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pPr/>
              <a:t>3/18/15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6</a:t>
            </a:r>
            <a:br>
              <a:rPr lang="en-US" dirty="0" smtClean="0"/>
            </a:br>
            <a:r>
              <a:rPr lang="en-US" dirty="0" smtClean="0"/>
              <a:t>Word Problems</a:t>
            </a:r>
            <a:endParaRPr lang="en-US" dirty="0"/>
          </a:p>
        </p:txBody>
      </p:sp>
      <p:sp>
        <p:nvSpPr>
          <p:cNvPr id="3" name="Subtitle 2"/>
          <p:cNvSpPr>
            <a:spLocks noGrp="1"/>
          </p:cNvSpPr>
          <p:nvPr>
            <p:ph type="subTitle" idx="1"/>
          </p:nvPr>
        </p:nvSpPr>
        <p:spPr/>
        <p:txBody>
          <a:bodyPr/>
          <a:lstStyle/>
          <a:p>
            <a:r>
              <a:rPr lang="en-US" dirty="0" smtClean="0"/>
              <a:t>Two Unknowns with One Variable</a:t>
            </a:r>
          </a:p>
          <a:p>
            <a:r>
              <a:rPr lang="en-US" dirty="0" smtClean="0"/>
              <a:t>Consecutive Numbers</a:t>
            </a:r>
            <a:endParaRPr lang="en-US" dirty="0"/>
          </a:p>
        </p:txBody>
      </p:sp>
    </p:spTree>
    <p:extLst>
      <p:ext uri="{BB962C8B-B14F-4D97-AF65-F5344CB8AC3E}">
        <p14:creationId xmlns:p14="http://schemas.microsoft.com/office/powerpoint/2010/main" val="615923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Learn the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Mr. </a:t>
            </a:r>
            <a:r>
              <a:rPr lang="en-US" dirty="0" err="1" smtClean="0"/>
              <a:t>Keohan</a:t>
            </a:r>
            <a:r>
              <a:rPr lang="en-US" dirty="0" smtClean="0"/>
              <a:t> has </a:t>
            </a:r>
            <a:r>
              <a:rPr lang="en-US" dirty="0" smtClean="0"/>
              <a:t>visited 2 more than 2 times as many states as Ms. Manning.  The total visited was 47 states.  How many states has each social studies teacher visited?</a:t>
            </a:r>
          </a:p>
        </p:txBody>
      </p:sp>
      <p:pic>
        <p:nvPicPr>
          <p:cNvPr id="4" name="Picture 3"/>
          <p:cNvPicPr>
            <a:picLocks noChangeAspect="1"/>
          </p:cNvPicPr>
          <p:nvPr/>
        </p:nvPicPr>
        <p:blipFill>
          <a:blip r:embed="rId2" cstate="print"/>
          <a:stretch>
            <a:fillRect/>
          </a:stretch>
        </p:blipFill>
        <p:spPr>
          <a:xfrm>
            <a:off x="3018972" y="3474721"/>
            <a:ext cx="3476171" cy="2780937"/>
          </a:xfrm>
          <a:prstGeom prst="rect">
            <a:avLst/>
          </a:prstGeom>
        </p:spPr>
      </p:pic>
    </p:spTree>
    <p:extLst>
      <p:ext uri="{BB962C8B-B14F-4D97-AF65-F5344CB8AC3E}">
        <p14:creationId xmlns:p14="http://schemas.microsoft.com/office/powerpoint/2010/main" val="7177040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Practice!</a:t>
            </a:r>
            <a:endParaRPr lang="en-US" dirty="0"/>
          </a:p>
        </p:txBody>
      </p:sp>
      <p:sp>
        <p:nvSpPr>
          <p:cNvPr id="3" name="Content Placeholder 2"/>
          <p:cNvSpPr>
            <a:spLocks noGrp="1"/>
          </p:cNvSpPr>
          <p:nvPr>
            <p:ph idx="1"/>
          </p:nvPr>
        </p:nvSpPr>
        <p:spPr/>
        <p:txBody>
          <a:bodyPr/>
          <a:lstStyle/>
          <a:p>
            <a:pPr marL="0" indent="0">
              <a:buNone/>
            </a:pPr>
            <a:r>
              <a:rPr lang="en-US" dirty="0" smtClean="0"/>
              <a:t>There are 60 countries in Asia and South America.  Asia has 4 times as many countries as South America.  How many countries does each area have?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571500" y="3429000"/>
            <a:ext cx="3073400" cy="2641600"/>
          </a:xfrm>
          <a:prstGeom prst="rect">
            <a:avLst/>
          </a:prstGeom>
        </p:spPr>
      </p:pic>
      <p:pic>
        <p:nvPicPr>
          <p:cNvPr id="5" name="Picture 4"/>
          <p:cNvPicPr>
            <a:picLocks noChangeAspect="1"/>
          </p:cNvPicPr>
          <p:nvPr/>
        </p:nvPicPr>
        <p:blipFill>
          <a:blip r:embed="rId3" cstate="print"/>
          <a:stretch>
            <a:fillRect/>
          </a:stretch>
        </p:blipFill>
        <p:spPr>
          <a:xfrm>
            <a:off x="6529614" y="3026229"/>
            <a:ext cx="2362200" cy="3441700"/>
          </a:xfrm>
          <a:prstGeom prst="rect">
            <a:avLst/>
          </a:prstGeom>
        </p:spPr>
      </p:pic>
    </p:spTree>
    <p:extLst>
      <p:ext uri="{BB962C8B-B14F-4D97-AF65-F5344CB8AC3E}">
        <p14:creationId xmlns:p14="http://schemas.microsoft.com/office/powerpoint/2010/main" val="407964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Another One</a:t>
            </a:r>
            <a:endParaRPr lang="en-US" dirty="0"/>
          </a:p>
        </p:txBody>
      </p:sp>
      <p:sp>
        <p:nvSpPr>
          <p:cNvPr id="3" name="Content Placeholder 2"/>
          <p:cNvSpPr>
            <a:spLocks noGrp="1"/>
          </p:cNvSpPr>
          <p:nvPr>
            <p:ph idx="1"/>
          </p:nvPr>
        </p:nvSpPr>
        <p:spPr/>
        <p:txBody>
          <a:bodyPr/>
          <a:lstStyle/>
          <a:p>
            <a:pPr marL="0" indent="0">
              <a:buNone/>
            </a:pPr>
            <a:r>
              <a:rPr lang="en-US" dirty="0" smtClean="0"/>
              <a:t>Barney plans to go the Island of Special </a:t>
            </a:r>
            <a:r>
              <a:rPr lang="en-US" dirty="0"/>
              <a:t>A</a:t>
            </a:r>
            <a:r>
              <a:rPr lang="en-US" dirty="0" smtClean="0"/>
              <a:t>nimals. </a:t>
            </a:r>
            <a:r>
              <a:rPr lang="en-US" dirty="0"/>
              <a:t>T</a:t>
            </a:r>
            <a:r>
              <a:rPr lang="en-US" dirty="0" smtClean="0"/>
              <a:t>here are lots of purple dinosaurs for him to meet and there are also orange dinosaurs which he looks forward to meeting.  There are 561 total dinosaurs on the island and there are 6 less than 2 times the amount of purple animals as there are orange.  How many of each type of dinosaur are there?</a:t>
            </a:r>
            <a:endParaRPr lang="en-US" dirty="0"/>
          </a:p>
        </p:txBody>
      </p:sp>
      <p:pic>
        <p:nvPicPr>
          <p:cNvPr id="4" name="Picture 3"/>
          <p:cNvPicPr>
            <a:picLocks noChangeAspect="1"/>
          </p:cNvPicPr>
          <p:nvPr/>
        </p:nvPicPr>
        <p:blipFill>
          <a:blip r:embed="rId2" cstate="print"/>
          <a:stretch>
            <a:fillRect/>
          </a:stretch>
        </p:blipFill>
        <p:spPr>
          <a:xfrm>
            <a:off x="7440792" y="4804229"/>
            <a:ext cx="1131708" cy="1400629"/>
          </a:xfrm>
          <a:prstGeom prst="rect">
            <a:avLst/>
          </a:prstGeom>
        </p:spPr>
      </p:pic>
      <p:pic>
        <p:nvPicPr>
          <p:cNvPr id="5" name="Picture 4"/>
          <p:cNvPicPr>
            <a:picLocks noChangeAspect="1"/>
          </p:cNvPicPr>
          <p:nvPr/>
        </p:nvPicPr>
        <p:blipFill>
          <a:blip r:embed="rId3" cstate="print"/>
          <a:stretch>
            <a:fillRect/>
          </a:stretch>
        </p:blipFill>
        <p:spPr>
          <a:xfrm>
            <a:off x="571500" y="4477657"/>
            <a:ext cx="975304" cy="1872343"/>
          </a:xfrm>
          <a:prstGeom prst="rect">
            <a:avLst/>
          </a:prstGeom>
        </p:spPr>
      </p:pic>
      <p:pic>
        <p:nvPicPr>
          <p:cNvPr id="6" name="Picture 5"/>
          <p:cNvPicPr>
            <a:picLocks noChangeAspect="1"/>
          </p:cNvPicPr>
          <p:nvPr/>
        </p:nvPicPr>
        <p:blipFill>
          <a:blip r:embed="rId4" cstate="print"/>
          <a:stretch>
            <a:fillRect/>
          </a:stretch>
        </p:blipFill>
        <p:spPr>
          <a:xfrm>
            <a:off x="3770085" y="4725695"/>
            <a:ext cx="1436914" cy="1693506"/>
          </a:xfrm>
          <a:prstGeom prst="rect">
            <a:avLst/>
          </a:prstGeom>
        </p:spPr>
      </p:pic>
    </p:spTree>
    <p:extLst>
      <p:ext uri="{BB962C8B-B14F-4D97-AF65-F5344CB8AC3E}">
        <p14:creationId xmlns:p14="http://schemas.microsoft.com/office/powerpoint/2010/main" val="2820999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one for you to try</a:t>
            </a:r>
            <a:endParaRPr lang="en-US" dirty="0"/>
          </a:p>
        </p:txBody>
      </p:sp>
      <p:sp>
        <p:nvSpPr>
          <p:cNvPr id="3" name="Content Placeholder 2"/>
          <p:cNvSpPr>
            <a:spLocks noGrp="1"/>
          </p:cNvSpPr>
          <p:nvPr>
            <p:ph idx="1"/>
          </p:nvPr>
        </p:nvSpPr>
        <p:spPr/>
        <p:txBody>
          <a:bodyPr/>
          <a:lstStyle/>
          <a:p>
            <a:pPr marL="0" indent="0">
              <a:buNone/>
            </a:pPr>
            <a:r>
              <a:rPr lang="en-US" dirty="0" smtClean="0"/>
              <a:t>The cost of orange juice and a croissant is four times the price at Corner Café in Paris than it is at Regal Restaurant</a:t>
            </a:r>
            <a:r>
              <a:rPr lang="en-US" smtClean="0"/>
              <a:t>, in </a:t>
            </a:r>
            <a:r>
              <a:rPr lang="en-US" dirty="0" smtClean="0"/>
              <a:t>Atlanta.  Hannah and Anna each ate at one of the restaurants with their families and spent a total of $40.  How much did the croissant and juice cost at each restaurant?</a:t>
            </a:r>
            <a:endParaRPr lang="en-US" dirty="0"/>
          </a:p>
        </p:txBody>
      </p:sp>
      <p:pic>
        <p:nvPicPr>
          <p:cNvPr id="4" name="Picture 3"/>
          <p:cNvPicPr>
            <a:picLocks noChangeAspect="1"/>
          </p:cNvPicPr>
          <p:nvPr/>
        </p:nvPicPr>
        <p:blipFill>
          <a:blip r:embed="rId2" cstate="print"/>
          <a:stretch>
            <a:fillRect/>
          </a:stretch>
        </p:blipFill>
        <p:spPr>
          <a:xfrm>
            <a:off x="6750956" y="4127500"/>
            <a:ext cx="2189110" cy="2403929"/>
          </a:xfrm>
          <a:prstGeom prst="rect">
            <a:avLst/>
          </a:prstGeom>
        </p:spPr>
      </p:pic>
    </p:spTree>
    <p:extLst>
      <p:ext uri="{BB962C8B-B14F-4D97-AF65-F5344CB8AC3E}">
        <p14:creationId xmlns:p14="http://schemas.microsoft.com/office/powerpoint/2010/main" val="2147296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one….</a:t>
            </a:r>
            <a:endParaRPr lang="en-US" dirty="0"/>
          </a:p>
        </p:txBody>
      </p:sp>
      <p:sp>
        <p:nvSpPr>
          <p:cNvPr id="3" name="Content Placeholder 2"/>
          <p:cNvSpPr>
            <a:spLocks noGrp="1"/>
          </p:cNvSpPr>
          <p:nvPr>
            <p:ph idx="1"/>
          </p:nvPr>
        </p:nvSpPr>
        <p:spPr/>
        <p:txBody>
          <a:bodyPr/>
          <a:lstStyle/>
          <a:p>
            <a:pPr marL="0" indent="0">
              <a:buNone/>
            </a:pPr>
            <a:r>
              <a:rPr lang="en-US" dirty="0" smtClean="0"/>
              <a:t>I always end up with extra luggage.  On my last trip it cost </a:t>
            </a:r>
            <a:r>
              <a:rPr lang="en-US" smtClean="0"/>
              <a:t>$256 </a:t>
            </a:r>
            <a:r>
              <a:rPr lang="en-US" dirty="0" smtClean="0"/>
              <a:t>in extra baggage fees.  I had three suitcases:  the second one, which carried all my shoes and clogs,  was twice the price of the first one, the third one was $28 less than the first one.  How much were the fees for each suitcase?</a:t>
            </a:r>
            <a:endParaRPr lang="en-US" dirty="0"/>
          </a:p>
        </p:txBody>
      </p:sp>
    </p:spTree>
    <p:extLst>
      <p:ext uri="{BB962C8B-B14F-4D97-AF65-F5344CB8AC3E}">
        <p14:creationId xmlns:p14="http://schemas.microsoft.com/office/powerpoint/2010/main" val="3983893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Consecutive Numbers: Same Idea</a:t>
            </a:r>
            <a:endParaRPr lang="en-US" dirty="0"/>
          </a:p>
        </p:txBody>
      </p:sp>
      <p:sp>
        <p:nvSpPr>
          <p:cNvPr id="3" name="Content Placeholder 2"/>
          <p:cNvSpPr>
            <a:spLocks noGrp="1"/>
          </p:cNvSpPr>
          <p:nvPr>
            <p:ph idx="1"/>
          </p:nvPr>
        </p:nvSpPr>
        <p:spPr/>
        <p:txBody>
          <a:bodyPr/>
          <a:lstStyle/>
          <a:p>
            <a:pPr marL="0" indent="0">
              <a:buNone/>
            </a:pPr>
            <a:r>
              <a:rPr lang="en-US" dirty="0" smtClean="0"/>
              <a:t>There are 2 consecutive numbers which equal 95.  What are the 2 numbers?</a:t>
            </a:r>
            <a:endParaRPr lang="en-US" dirty="0"/>
          </a:p>
        </p:txBody>
      </p:sp>
      <p:pic>
        <p:nvPicPr>
          <p:cNvPr id="4" name="Picture 3"/>
          <p:cNvPicPr>
            <a:picLocks noChangeAspect="1"/>
          </p:cNvPicPr>
          <p:nvPr/>
        </p:nvPicPr>
        <p:blipFill>
          <a:blip r:embed="rId2" cstate="print"/>
          <a:stretch>
            <a:fillRect/>
          </a:stretch>
        </p:blipFill>
        <p:spPr>
          <a:xfrm>
            <a:off x="3628572" y="3389086"/>
            <a:ext cx="2781300" cy="2921000"/>
          </a:xfrm>
          <a:prstGeom prst="rect">
            <a:avLst/>
          </a:prstGeom>
        </p:spPr>
      </p:pic>
    </p:spTree>
    <p:extLst>
      <p:ext uri="{BB962C8B-B14F-4D97-AF65-F5344CB8AC3E}">
        <p14:creationId xmlns:p14="http://schemas.microsoft.com/office/powerpoint/2010/main" val="29764955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Consecutive Numbers:  Try one!</a:t>
            </a:r>
            <a:endParaRPr lang="en-US" dirty="0"/>
          </a:p>
        </p:txBody>
      </p:sp>
      <p:sp>
        <p:nvSpPr>
          <p:cNvPr id="3" name="Content Placeholder 2"/>
          <p:cNvSpPr>
            <a:spLocks noGrp="1"/>
          </p:cNvSpPr>
          <p:nvPr>
            <p:ph idx="1"/>
          </p:nvPr>
        </p:nvSpPr>
        <p:spPr/>
        <p:txBody>
          <a:bodyPr/>
          <a:lstStyle/>
          <a:p>
            <a:pPr marL="0" indent="0">
              <a:buNone/>
            </a:pPr>
            <a:r>
              <a:rPr lang="en-US" dirty="0" smtClean="0"/>
              <a:t>There are 2 consecutive numbers which equal 129.  What are they?</a:t>
            </a:r>
            <a:endParaRPr lang="en-US" dirty="0"/>
          </a:p>
        </p:txBody>
      </p:sp>
      <p:pic>
        <p:nvPicPr>
          <p:cNvPr id="4" name="Picture 3"/>
          <p:cNvPicPr>
            <a:picLocks noChangeAspect="1"/>
          </p:cNvPicPr>
          <p:nvPr/>
        </p:nvPicPr>
        <p:blipFill>
          <a:blip r:embed="rId2" cstate="print"/>
          <a:stretch>
            <a:fillRect/>
          </a:stretch>
        </p:blipFill>
        <p:spPr>
          <a:xfrm>
            <a:off x="212271" y="4495800"/>
            <a:ext cx="3784600" cy="2146300"/>
          </a:xfrm>
          <a:prstGeom prst="rect">
            <a:avLst/>
          </a:prstGeom>
        </p:spPr>
      </p:pic>
    </p:spTree>
    <p:extLst>
      <p:ext uri="{BB962C8B-B14F-4D97-AF65-F5344CB8AC3E}">
        <p14:creationId xmlns:p14="http://schemas.microsoft.com/office/powerpoint/2010/main" val="115458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pPr marL="0" indent="0">
              <a:buNone/>
            </a:pPr>
            <a:r>
              <a:rPr lang="en-US" dirty="0" smtClean="0"/>
              <a:t>There are 3 consecutive numbers which total 867.  What are the numbers?</a:t>
            </a:r>
            <a:endParaRPr lang="en-US" dirty="0"/>
          </a:p>
        </p:txBody>
      </p:sp>
      <p:pic>
        <p:nvPicPr>
          <p:cNvPr id="4" name="Picture 3"/>
          <p:cNvPicPr>
            <a:picLocks noChangeAspect="1"/>
          </p:cNvPicPr>
          <p:nvPr/>
        </p:nvPicPr>
        <p:blipFill>
          <a:blip r:embed="rId2" cstate="print"/>
          <a:stretch>
            <a:fillRect/>
          </a:stretch>
        </p:blipFill>
        <p:spPr>
          <a:xfrm>
            <a:off x="5994400" y="3735615"/>
            <a:ext cx="2857500" cy="2857500"/>
          </a:xfrm>
          <a:prstGeom prst="rect">
            <a:avLst/>
          </a:prstGeom>
        </p:spPr>
      </p:pic>
    </p:spTree>
    <p:extLst>
      <p:ext uri="{BB962C8B-B14F-4D97-AF65-F5344CB8AC3E}">
        <p14:creationId xmlns:p14="http://schemas.microsoft.com/office/powerpoint/2010/main" val="2119519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347</Words>
  <Application>Microsoft Macintosh PowerPoint</Application>
  <PresentationFormat>On-screen Show (4:3)</PresentationFormat>
  <Paragraphs>20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Travelogue</vt:lpstr>
      <vt:lpstr>Unit 6 Word Problems</vt:lpstr>
      <vt:lpstr>Let’s Learn the Method</vt:lpstr>
      <vt:lpstr>More Practice!</vt:lpstr>
      <vt:lpstr>Let’s Try Another One</vt:lpstr>
      <vt:lpstr>Here’s one for you to try</vt:lpstr>
      <vt:lpstr>Another one….</vt:lpstr>
      <vt:lpstr>Consecutive Numbers: Same Idea</vt:lpstr>
      <vt:lpstr>Consecutive Numbers:  Try one!</vt:lpstr>
      <vt:lpstr>More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Word Problems</dc:title>
  <dc:creator>Marissa Gumas</dc:creator>
  <cp:lastModifiedBy>Marissa Gumas</cp:lastModifiedBy>
  <cp:revision>8</cp:revision>
  <cp:lastPrinted>2013-03-02T20:07:59Z</cp:lastPrinted>
  <dcterms:created xsi:type="dcterms:W3CDTF">2013-03-02T19:35:40Z</dcterms:created>
  <dcterms:modified xsi:type="dcterms:W3CDTF">2015-03-18T14:09:57Z</dcterms:modified>
</cp:coreProperties>
</file>