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46" r:id="rId2"/>
    <p:sldId id="557" r:id="rId3"/>
    <p:sldId id="558" r:id="rId4"/>
    <p:sldId id="594" r:id="rId5"/>
    <p:sldId id="595" r:id="rId6"/>
    <p:sldId id="559" r:id="rId7"/>
    <p:sldId id="560" r:id="rId8"/>
    <p:sldId id="561" r:id="rId9"/>
    <p:sldId id="562" r:id="rId10"/>
    <p:sldId id="564" r:id="rId11"/>
    <p:sldId id="589" r:id="rId12"/>
    <p:sldId id="590" r:id="rId13"/>
    <p:sldId id="578" r:id="rId14"/>
    <p:sldId id="583" r:id="rId15"/>
    <p:sldId id="593" r:id="rId16"/>
    <p:sldId id="350" r:id="rId17"/>
    <p:sldId id="596" r:id="rId18"/>
    <p:sldId id="597" r:id="rId19"/>
    <p:sldId id="598" r:id="rId20"/>
    <p:sldId id="599" r:id="rId21"/>
    <p:sldId id="600" r:id="rId22"/>
    <p:sldId id="601" r:id="rId23"/>
    <p:sldId id="602" r:id="rId24"/>
    <p:sldId id="603" r:id="rId25"/>
    <p:sldId id="604" r:id="rId26"/>
    <p:sldId id="605" r:id="rId27"/>
    <p:sldId id="606" r:id="rId28"/>
    <p:sldId id="607" r:id="rId29"/>
    <p:sldId id="608" r:id="rId30"/>
    <p:sldId id="609" r:id="rId31"/>
    <p:sldId id="610" r:id="rId32"/>
    <p:sldId id="611" r:id="rId33"/>
    <p:sldId id="612" r:id="rId34"/>
  </p:sldIdLst>
  <p:sldSz cx="9144000" cy="6858000" type="screen4x3"/>
  <p:notesSz cx="6858000" cy="9144000"/>
  <p:defaultTextStyle>
    <a:defPPr>
      <a:defRPr lang="en-US"/>
    </a:defPPr>
    <a:lvl1pPr algn="ctr" rtl="0" fontAlgn="base">
      <a:lnSpc>
        <a:spcPct val="90000"/>
      </a:lnSpc>
      <a:spcBef>
        <a:spcPct val="20000"/>
      </a:spcBef>
      <a:spcAft>
        <a:spcPct val="0"/>
      </a:spcAft>
      <a:defRPr sz="3600" kern="1200">
        <a:solidFill>
          <a:srgbClr val="008000"/>
        </a:solidFill>
        <a:latin typeface="Comic Sans MS" pitchFamily="66" charset="0"/>
        <a:ea typeface="+mn-ea"/>
        <a:cs typeface="+mn-cs"/>
      </a:defRPr>
    </a:lvl1pPr>
    <a:lvl2pPr marL="457200" algn="ctr" rtl="0" fontAlgn="base">
      <a:lnSpc>
        <a:spcPct val="90000"/>
      </a:lnSpc>
      <a:spcBef>
        <a:spcPct val="20000"/>
      </a:spcBef>
      <a:spcAft>
        <a:spcPct val="0"/>
      </a:spcAft>
      <a:defRPr sz="3600" kern="1200">
        <a:solidFill>
          <a:srgbClr val="008000"/>
        </a:solidFill>
        <a:latin typeface="Comic Sans MS" pitchFamily="66" charset="0"/>
        <a:ea typeface="+mn-ea"/>
        <a:cs typeface="+mn-cs"/>
      </a:defRPr>
    </a:lvl2pPr>
    <a:lvl3pPr marL="914400" algn="ctr" rtl="0" fontAlgn="base">
      <a:lnSpc>
        <a:spcPct val="90000"/>
      </a:lnSpc>
      <a:spcBef>
        <a:spcPct val="20000"/>
      </a:spcBef>
      <a:spcAft>
        <a:spcPct val="0"/>
      </a:spcAft>
      <a:defRPr sz="3600" kern="1200">
        <a:solidFill>
          <a:srgbClr val="008000"/>
        </a:solidFill>
        <a:latin typeface="Comic Sans MS" pitchFamily="66" charset="0"/>
        <a:ea typeface="+mn-ea"/>
        <a:cs typeface="+mn-cs"/>
      </a:defRPr>
    </a:lvl3pPr>
    <a:lvl4pPr marL="1371600" algn="ctr" rtl="0" fontAlgn="base">
      <a:lnSpc>
        <a:spcPct val="90000"/>
      </a:lnSpc>
      <a:spcBef>
        <a:spcPct val="20000"/>
      </a:spcBef>
      <a:spcAft>
        <a:spcPct val="0"/>
      </a:spcAft>
      <a:defRPr sz="3600" kern="1200">
        <a:solidFill>
          <a:srgbClr val="008000"/>
        </a:solidFill>
        <a:latin typeface="Comic Sans MS" pitchFamily="66" charset="0"/>
        <a:ea typeface="+mn-ea"/>
        <a:cs typeface="+mn-cs"/>
      </a:defRPr>
    </a:lvl4pPr>
    <a:lvl5pPr marL="1828800" algn="ctr" rtl="0" fontAlgn="base">
      <a:lnSpc>
        <a:spcPct val="90000"/>
      </a:lnSpc>
      <a:spcBef>
        <a:spcPct val="20000"/>
      </a:spcBef>
      <a:spcAft>
        <a:spcPct val="0"/>
      </a:spcAft>
      <a:defRPr sz="3600" kern="1200">
        <a:solidFill>
          <a:srgbClr val="008000"/>
        </a:solidFill>
        <a:latin typeface="Comic Sans MS" pitchFamily="66" charset="0"/>
        <a:ea typeface="+mn-ea"/>
        <a:cs typeface="+mn-cs"/>
      </a:defRPr>
    </a:lvl5pPr>
    <a:lvl6pPr marL="2286000" algn="l" defTabSz="914400" rtl="0" eaLnBrk="1" latinLnBrk="0" hangingPunct="1">
      <a:defRPr sz="3600" kern="1200">
        <a:solidFill>
          <a:srgbClr val="008000"/>
        </a:solidFill>
        <a:latin typeface="Comic Sans MS" pitchFamily="66" charset="0"/>
        <a:ea typeface="+mn-ea"/>
        <a:cs typeface="+mn-cs"/>
      </a:defRPr>
    </a:lvl6pPr>
    <a:lvl7pPr marL="2743200" algn="l" defTabSz="914400" rtl="0" eaLnBrk="1" latinLnBrk="0" hangingPunct="1">
      <a:defRPr sz="3600" kern="1200">
        <a:solidFill>
          <a:srgbClr val="008000"/>
        </a:solidFill>
        <a:latin typeface="Comic Sans MS" pitchFamily="66" charset="0"/>
        <a:ea typeface="+mn-ea"/>
        <a:cs typeface="+mn-cs"/>
      </a:defRPr>
    </a:lvl7pPr>
    <a:lvl8pPr marL="3200400" algn="l" defTabSz="914400" rtl="0" eaLnBrk="1" latinLnBrk="0" hangingPunct="1">
      <a:defRPr sz="3600" kern="1200">
        <a:solidFill>
          <a:srgbClr val="008000"/>
        </a:solidFill>
        <a:latin typeface="Comic Sans MS" pitchFamily="66" charset="0"/>
        <a:ea typeface="+mn-ea"/>
        <a:cs typeface="+mn-cs"/>
      </a:defRPr>
    </a:lvl8pPr>
    <a:lvl9pPr marL="3657600" algn="l" defTabSz="914400" rtl="0" eaLnBrk="1" latinLnBrk="0" hangingPunct="1">
      <a:defRPr sz="3600" kern="1200">
        <a:solidFill>
          <a:srgbClr val="008000"/>
        </a:solidFill>
        <a:latin typeface="Comic Sans MS" pitchFamily="6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FF9900"/>
    <a:srgbClr val="FFD98D"/>
    <a:srgbClr val="FFCC99"/>
    <a:srgbClr val="808080"/>
    <a:srgbClr val="00CCFF"/>
    <a:srgbClr val="80008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22" autoAdjust="0"/>
    <p:restoredTop sz="95402" autoAdjust="0"/>
  </p:normalViewPr>
  <p:slideViewPr>
    <p:cSldViewPr snapToGrid="0">
      <p:cViewPr varScale="1">
        <p:scale>
          <a:sx n="77" d="100"/>
          <a:sy n="77" d="100"/>
        </p:scale>
        <p:origin x="-2088" y="-104"/>
      </p:cViewPr>
      <p:guideLst>
        <p:guide orient="horz" pos="2160"/>
        <p:guide pos="2880"/>
      </p:guideLst>
    </p:cSldViewPr>
  </p:slideViewPr>
  <p:notesTextViewPr>
    <p:cViewPr>
      <p:scale>
        <a:sx n="100" d="100"/>
        <a:sy n="100" d="100"/>
      </p:scale>
      <p:origin x="0" y="0"/>
    </p:cViewPr>
  </p:notesTextViewPr>
  <p:notesViewPr>
    <p:cSldViewPr snapToGrid="0">
      <p:cViewPr varScale="1">
        <p:scale>
          <a:sx n="69" d="100"/>
          <a:sy n="69" d="100"/>
        </p:scale>
        <p:origin x="-1350" y="-102"/>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8095249719582"/>
          <c:y val="0.255529766841126"/>
          <c:w val="0.519351032103986"/>
          <c:h val="0.645926567922356"/>
        </c:manualLayout>
      </c:layout>
      <c:pieChart>
        <c:varyColors val="1"/>
        <c:ser>
          <c:idx val="0"/>
          <c:order val="0"/>
          <c:tx>
            <c:strRef>
              <c:f>Sheet1!$B$1</c:f>
              <c:strCache>
                <c:ptCount val="1"/>
                <c:pt idx="0">
                  <c:v>Column1</c:v>
                </c:pt>
              </c:strCache>
            </c:strRef>
          </c:tx>
          <c:spPr>
            <a:ln w="50800">
              <a:solidFill>
                <a:schemeClr val="tx1"/>
              </a:solidFill>
            </a:ln>
          </c:spPr>
          <c:dPt>
            <c:idx val="0"/>
            <c:bubble3D val="0"/>
            <c:spPr>
              <a:solidFill>
                <a:srgbClr val="FFCC99"/>
              </a:solidFill>
              <a:ln w="50800">
                <a:solidFill>
                  <a:schemeClr val="tx1"/>
                </a:solidFill>
              </a:ln>
            </c:spPr>
          </c:dPt>
          <c:dPt>
            <c:idx val="1"/>
            <c:bubble3D val="0"/>
            <c:spPr>
              <a:solidFill>
                <a:srgbClr val="0000FF"/>
              </a:solidFill>
              <a:ln w="50800">
                <a:solidFill>
                  <a:schemeClr val="tx1"/>
                </a:solidFill>
              </a:ln>
            </c:spPr>
          </c:dPt>
          <c:dPt>
            <c:idx val="2"/>
            <c:bubble3D val="0"/>
            <c:spPr>
              <a:solidFill>
                <a:srgbClr val="CC9900"/>
              </a:solidFill>
              <a:ln w="50800">
                <a:solidFill>
                  <a:schemeClr val="tx1"/>
                </a:solidFill>
              </a:ln>
            </c:spPr>
          </c:dPt>
          <c:dPt>
            <c:idx val="3"/>
            <c:bubble3D val="0"/>
            <c:spPr>
              <a:solidFill>
                <a:srgbClr val="FF0000"/>
              </a:solidFill>
              <a:ln w="50800">
                <a:solidFill>
                  <a:schemeClr val="tx1"/>
                </a:solidFill>
              </a:ln>
            </c:spPr>
          </c:dPt>
          <c:dPt>
            <c:idx val="4"/>
            <c:bubble3D val="0"/>
            <c:spPr>
              <a:solidFill>
                <a:srgbClr val="0000FF"/>
              </a:solidFill>
              <a:ln w="50800">
                <a:solidFill>
                  <a:schemeClr val="tx1"/>
                </a:solidFill>
              </a:ln>
            </c:spPr>
          </c:dPt>
          <c:dPt>
            <c:idx val="5"/>
            <c:bubble3D val="0"/>
            <c:spPr>
              <a:solidFill>
                <a:srgbClr val="CC9900"/>
              </a:solidFill>
              <a:ln w="50800">
                <a:solidFill>
                  <a:schemeClr val="tx1"/>
                </a:solidFill>
              </a:ln>
            </c:spPr>
          </c:dPt>
          <c:dLbls>
            <c:delete val="1"/>
          </c:dLbls>
          <c:cat>
            <c:strRef>
              <c:f>Sheet1!$A$2:$A$4</c:f>
              <c:strCache>
                <c:ptCount val="3"/>
                <c:pt idx="0">
                  <c:v>Strawberries</c:v>
                </c:pt>
                <c:pt idx="1">
                  <c:v>Carrots</c:v>
                </c:pt>
                <c:pt idx="2">
                  <c:v>Tomatoes</c:v>
                </c:pt>
              </c:strCache>
            </c:strRef>
          </c:cat>
          <c:val>
            <c:numRef>
              <c:f>Sheet1!$B$2:$B$4</c:f>
              <c:numCache>
                <c:formatCode>General</c:formatCode>
                <c:ptCount val="3"/>
                <c:pt idx="0">
                  <c:v>20.0</c:v>
                </c:pt>
                <c:pt idx="1">
                  <c:v>70.0</c:v>
                </c:pt>
                <c:pt idx="2">
                  <c:v>10.0</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solidFill>
      <a:schemeClr val="bg1"/>
    </a:solidFill>
    <a:ln w="25400">
      <a:solidFill>
        <a:schemeClr val="tx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8095249719582"/>
          <c:y val="0.255529766841126"/>
          <c:w val="0.519351032103986"/>
          <c:h val="0.645926567922356"/>
        </c:manualLayout>
      </c:layout>
      <c:pieChart>
        <c:varyColors val="1"/>
        <c:ser>
          <c:idx val="0"/>
          <c:order val="0"/>
          <c:tx>
            <c:strRef>
              <c:f>Sheet1!$B$1</c:f>
              <c:strCache>
                <c:ptCount val="1"/>
                <c:pt idx="0">
                  <c:v>Column1</c:v>
                </c:pt>
              </c:strCache>
            </c:strRef>
          </c:tx>
          <c:spPr>
            <a:ln w="50800">
              <a:solidFill>
                <a:schemeClr val="tx1"/>
              </a:solidFill>
            </a:ln>
          </c:spPr>
          <c:dPt>
            <c:idx val="0"/>
            <c:bubble3D val="0"/>
            <c:spPr>
              <a:solidFill>
                <a:schemeClr val="accent1"/>
              </a:solidFill>
              <a:ln w="50800">
                <a:solidFill>
                  <a:schemeClr val="tx1"/>
                </a:solidFill>
              </a:ln>
            </c:spPr>
          </c:dPt>
          <c:dPt>
            <c:idx val="1"/>
            <c:bubble3D val="0"/>
            <c:spPr>
              <a:solidFill>
                <a:srgbClr val="FF0000"/>
              </a:solidFill>
              <a:ln w="50800">
                <a:solidFill>
                  <a:schemeClr val="tx1"/>
                </a:solidFill>
              </a:ln>
            </c:spPr>
          </c:dPt>
          <c:dPt>
            <c:idx val="2"/>
            <c:bubble3D val="0"/>
            <c:spPr>
              <a:solidFill>
                <a:srgbClr val="FFFF00"/>
              </a:solidFill>
              <a:ln w="50800">
                <a:solidFill>
                  <a:schemeClr val="tx1"/>
                </a:solidFill>
              </a:ln>
            </c:spPr>
          </c:dPt>
          <c:dPt>
            <c:idx val="3"/>
            <c:bubble3D val="0"/>
            <c:spPr>
              <a:solidFill>
                <a:srgbClr val="FF0000"/>
              </a:solidFill>
              <a:ln w="50800">
                <a:solidFill>
                  <a:schemeClr val="tx1"/>
                </a:solidFill>
              </a:ln>
            </c:spPr>
          </c:dPt>
          <c:dPt>
            <c:idx val="4"/>
            <c:bubble3D val="0"/>
            <c:spPr>
              <a:solidFill>
                <a:srgbClr val="0000FF"/>
              </a:solidFill>
              <a:ln w="50800">
                <a:solidFill>
                  <a:schemeClr val="tx1"/>
                </a:solidFill>
              </a:ln>
            </c:spPr>
          </c:dPt>
          <c:dPt>
            <c:idx val="5"/>
            <c:bubble3D val="0"/>
            <c:spPr>
              <a:solidFill>
                <a:srgbClr val="CC9900"/>
              </a:solidFill>
              <a:ln w="50800">
                <a:solidFill>
                  <a:schemeClr val="tx1"/>
                </a:solidFill>
              </a:ln>
            </c:spPr>
          </c:dPt>
          <c:dLbls>
            <c:delete val="1"/>
          </c:dLbls>
          <c:cat>
            <c:strRef>
              <c:f>Sheet1!$A$2:$A$4</c:f>
              <c:strCache>
                <c:ptCount val="3"/>
                <c:pt idx="0">
                  <c:v>Strawberries</c:v>
                </c:pt>
                <c:pt idx="1">
                  <c:v>Carrots</c:v>
                </c:pt>
                <c:pt idx="2">
                  <c:v>Tomatoes</c:v>
                </c:pt>
              </c:strCache>
            </c:strRef>
          </c:cat>
          <c:val>
            <c:numRef>
              <c:f>Sheet1!$B$2:$B$4</c:f>
              <c:numCache>
                <c:formatCode>General</c:formatCode>
                <c:ptCount val="3"/>
                <c:pt idx="0">
                  <c:v>60.0</c:v>
                </c:pt>
                <c:pt idx="1">
                  <c:v>30.0</c:v>
                </c:pt>
                <c:pt idx="2">
                  <c:v>20.0</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solidFill>
      <a:schemeClr val="bg1"/>
    </a:solidFill>
    <a:ln w="25400">
      <a:solidFill>
        <a:schemeClr val="tx1"/>
      </a:solid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8095249719582"/>
          <c:y val="0.255529766841126"/>
          <c:w val="0.519351032103986"/>
          <c:h val="0.645926567922356"/>
        </c:manualLayout>
      </c:layout>
      <c:pieChart>
        <c:varyColors val="1"/>
        <c:ser>
          <c:idx val="0"/>
          <c:order val="0"/>
          <c:tx>
            <c:strRef>
              <c:f>Sheet1!$B$1</c:f>
              <c:strCache>
                <c:ptCount val="1"/>
                <c:pt idx="0">
                  <c:v>Column1</c:v>
                </c:pt>
              </c:strCache>
            </c:strRef>
          </c:tx>
          <c:spPr>
            <a:ln w="50800">
              <a:solidFill>
                <a:schemeClr val="tx1"/>
              </a:solidFill>
            </a:ln>
          </c:spPr>
          <c:dPt>
            <c:idx val="0"/>
            <c:bubble3D val="0"/>
            <c:spPr>
              <a:solidFill>
                <a:srgbClr val="FFFF00"/>
              </a:solidFill>
              <a:ln w="50800">
                <a:solidFill>
                  <a:schemeClr val="tx1"/>
                </a:solidFill>
              </a:ln>
            </c:spPr>
          </c:dPt>
          <c:dPt>
            <c:idx val="1"/>
            <c:bubble3D val="0"/>
            <c:spPr>
              <a:solidFill>
                <a:srgbClr val="FF9900"/>
              </a:solidFill>
              <a:ln w="50800">
                <a:solidFill>
                  <a:schemeClr val="tx1"/>
                </a:solidFill>
              </a:ln>
            </c:spPr>
          </c:dPt>
          <c:dPt>
            <c:idx val="2"/>
            <c:bubble3D val="0"/>
            <c:spPr>
              <a:solidFill>
                <a:srgbClr val="008000"/>
              </a:solidFill>
              <a:ln w="50800">
                <a:solidFill>
                  <a:schemeClr val="tx1"/>
                </a:solidFill>
              </a:ln>
            </c:spPr>
          </c:dPt>
          <c:dPt>
            <c:idx val="3"/>
            <c:bubble3D val="0"/>
            <c:spPr>
              <a:solidFill>
                <a:srgbClr val="FF0000"/>
              </a:solidFill>
              <a:ln w="50800">
                <a:solidFill>
                  <a:schemeClr val="tx1"/>
                </a:solidFill>
              </a:ln>
            </c:spPr>
          </c:dPt>
          <c:dPt>
            <c:idx val="4"/>
            <c:bubble3D val="0"/>
            <c:spPr>
              <a:solidFill>
                <a:srgbClr val="0000FF"/>
              </a:solidFill>
              <a:ln w="50800">
                <a:solidFill>
                  <a:schemeClr val="tx1"/>
                </a:solidFill>
              </a:ln>
            </c:spPr>
          </c:dPt>
          <c:dPt>
            <c:idx val="5"/>
            <c:bubble3D val="0"/>
            <c:spPr>
              <a:solidFill>
                <a:srgbClr val="CC9900"/>
              </a:solidFill>
              <a:ln w="50800">
                <a:solidFill>
                  <a:schemeClr val="tx1"/>
                </a:solidFill>
              </a:ln>
            </c:spPr>
          </c:dPt>
          <c:dLbls>
            <c:delete val="1"/>
          </c:dLbls>
          <c:cat>
            <c:strRef>
              <c:f>Sheet1!$A$2:$A$5</c:f>
              <c:strCache>
                <c:ptCount val="4"/>
                <c:pt idx="0">
                  <c:v>Freshman</c:v>
                </c:pt>
                <c:pt idx="1">
                  <c:v>Sophmores</c:v>
                </c:pt>
                <c:pt idx="2">
                  <c:v>Juniors</c:v>
                </c:pt>
                <c:pt idx="3">
                  <c:v>Seniors</c:v>
                </c:pt>
              </c:strCache>
            </c:strRef>
          </c:cat>
          <c:val>
            <c:numRef>
              <c:f>Sheet1!$B$2:$B$5</c:f>
              <c:numCache>
                <c:formatCode>General</c:formatCode>
                <c:ptCount val="4"/>
                <c:pt idx="0">
                  <c:v>35.0</c:v>
                </c:pt>
                <c:pt idx="1">
                  <c:v>30.0</c:v>
                </c:pt>
                <c:pt idx="2">
                  <c:v>20.0</c:v>
                </c:pt>
                <c:pt idx="3">
                  <c:v>15.0</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solidFill>
      <a:schemeClr val="bg1"/>
    </a:solidFill>
    <a:ln w="25400">
      <a:solidFill>
        <a:schemeClr val="tx1"/>
      </a:solidFill>
    </a:ln>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a:solidFill>
                  <a:schemeClr val="tx1"/>
                </a:solidFill>
                <a:latin typeface="Arial" charset="0"/>
              </a:defRPr>
            </a:lvl1pPr>
          </a:lstStyle>
          <a:p>
            <a:endParaRPr lang="en-US" altLang="en-US" dirty="0"/>
          </a:p>
        </p:txBody>
      </p:sp>
      <p:sp>
        <p:nvSpPr>
          <p:cNvPr id="131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solidFill>
                  <a:schemeClr val="tx1"/>
                </a:solidFill>
                <a:latin typeface="Arial" charset="0"/>
              </a:defRPr>
            </a:lvl1pPr>
          </a:lstStyle>
          <a:p>
            <a:endParaRPr lang="en-US" altLang="en-US" dirty="0"/>
          </a:p>
        </p:txBody>
      </p:sp>
      <p:sp>
        <p:nvSpPr>
          <p:cNvPr id="131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1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1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lnSpc>
                <a:spcPct val="100000"/>
              </a:lnSpc>
              <a:spcBef>
                <a:spcPct val="0"/>
              </a:spcBef>
              <a:defRPr sz="1200">
                <a:solidFill>
                  <a:schemeClr val="tx1"/>
                </a:solidFill>
                <a:latin typeface="Arial" charset="0"/>
              </a:defRPr>
            </a:lvl1pPr>
          </a:lstStyle>
          <a:p>
            <a:endParaRPr lang="en-US" altLang="en-US" dirty="0"/>
          </a:p>
        </p:txBody>
      </p:sp>
      <p:sp>
        <p:nvSpPr>
          <p:cNvPr id="131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solidFill>
                  <a:schemeClr val="tx1"/>
                </a:solidFill>
                <a:latin typeface="Arial" charset="0"/>
              </a:defRPr>
            </a:lvl1pPr>
          </a:lstStyle>
          <a:p>
            <a:fld id="{61E489C7-ACCA-466C-AD42-AC47A770AAB3}" type="slidenum">
              <a:rPr lang="en-US" altLang="en-US"/>
              <a:pPr/>
              <a:t>‹#›</a:t>
            </a:fld>
            <a:endParaRPr lang="en-US" altLang="en-US" dirty="0"/>
          </a:p>
        </p:txBody>
      </p:sp>
    </p:spTree>
    <p:extLst>
      <p:ext uri="{BB962C8B-B14F-4D97-AF65-F5344CB8AC3E}">
        <p14:creationId xmlns:p14="http://schemas.microsoft.com/office/powerpoint/2010/main" val="17260187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3</a:t>
            </a:fld>
            <a:endParaRPr lang="en-US" altLang="en-US" dirty="0"/>
          </a:p>
        </p:txBody>
      </p:sp>
    </p:spTree>
    <p:extLst>
      <p:ext uri="{BB962C8B-B14F-4D97-AF65-F5344CB8AC3E}">
        <p14:creationId xmlns:p14="http://schemas.microsoft.com/office/powerpoint/2010/main" val="504789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45CCA-741C-4C0A-8A83-ECDAD8DE6D3C}" type="slidenum">
              <a:rPr lang="en-US" altLang="en-US" smtClean="0"/>
              <a:pPr/>
              <a:t>14</a:t>
            </a:fld>
            <a:endParaRPr lang="en-US" altLang="en-US"/>
          </a:p>
        </p:txBody>
      </p:sp>
    </p:spTree>
    <p:extLst>
      <p:ext uri="{BB962C8B-B14F-4D97-AF65-F5344CB8AC3E}">
        <p14:creationId xmlns:p14="http://schemas.microsoft.com/office/powerpoint/2010/main" val="4092145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45CCA-741C-4C0A-8A83-ECDAD8DE6D3C}" type="slidenum">
              <a:rPr lang="en-US" altLang="en-US" smtClean="0"/>
              <a:pPr/>
              <a:t>15</a:t>
            </a:fld>
            <a:endParaRPr lang="en-US" altLang="en-US"/>
          </a:p>
        </p:txBody>
      </p:sp>
    </p:spTree>
    <p:extLst>
      <p:ext uri="{BB962C8B-B14F-4D97-AF65-F5344CB8AC3E}">
        <p14:creationId xmlns:p14="http://schemas.microsoft.com/office/powerpoint/2010/main" val="95504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6</a:t>
            </a:fld>
            <a:endParaRPr lang="en-US" altLang="en-US" dirty="0"/>
          </a:p>
        </p:txBody>
      </p:sp>
    </p:spTree>
    <p:extLst>
      <p:ext uri="{BB962C8B-B14F-4D97-AF65-F5344CB8AC3E}">
        <p14:creationId xmlns:p14="http://schemas.microsoft.com/office/powerpoint/2010/main" val="439562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7</a:t>
            </a:fld>
            <a:endParaRPr lang="en-US" altLang="en-US" dirty="0"/>
          </a:p>
        </p:txBody>
      </p:sp>
    </p:spTree>
    <p:extLst>
      <p:ext uri="{BB962C8B-B14F-4D97-AF65-F5344CB8AC3E}">
        <p14:creationId xmlns:p14="http://schemas.microsoft.com/office/powerpoint/2010/main" val="3824903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8</a:t>
            </a:fld>
            <a:endParaRPr lang="en-US" altLang="en-US" dirty="0"/>
          </a:p>
        </p:txBody>
      </p:sp>
    </p:spTree>
    <p:extLst>
      <p:ext uri="{BB962C8B-B14F-4D97-AF65-F5344CB8AC3E}">
        <p14:creationId xmlns:p14="http://schemas.microsoft.com/office/powerpoint/2010/main" val="2393481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9</a:t>
            </a:fld>
            <a:endParaRPr lang="en-US" altLang="en-US" dirty="0"/>
          </a:p>
        </p:txBody>
      </p:sp>
    </p:spTree>
    <p:extLst>
      <p:ext uri="{BB962C8B-B14F-4D97-AF65-F5344CB8AC3E}">
        <p14:creationId xmlns:p14="http://schemas.microsoft.com/office/powerpoint/2010/main" val="1510794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10</a:t>
            </a:fld>
            <a:endParaRPr lang="en-US" altLang="en-US" dirty="0"/>
          </a:p>
        </p:txBody>
      </p:sp>
    </p:spTree>
    <p:extLst>
      <p:ext uri="{BB962C8B-B14F-4D97-AF65-F5344CB8AC3E}">
        <p14:creationId xmlns:p14="http://schemas.microsoft.com/office/powerpoint/2010/main" val="3848448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11</a:t>
            </a:fld>
            <a:endParaRPr lang="en-US" altLang="en-US" dirty="0"/>
          </a:p>
        </p:txBody>
      </p:sp>
    </p:spTree>
    <p:extLst>
      <p:ext uri="{BB962C8B-B14F-4D97-AF65-F5344CB8AC3E}">
        <p14:creationId xmlns:p14="http://schemas.microsoft.com/office/powerpoint/2010/main" val="1831689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1E52D-2BD2-432B-B203-E4C20F9F0056}" type="slidenum">
              <a:rPr lang="en-US" altLang="en-US" smtClean="0"/>
              <a:pPr/>
              <a:t>12</a:t>
            </a:fld>
            <a:endParaRPr lang="en-US" altLang="en-US" dirty="0"/>
          </a:p>
        </p:txBody>
      </p:sp>
    </p:spTree>
    <p:extLst>
      <p:ext uri="{BB962C8B-B14F-4D97-AF65-F5344CB8AC3E}">
        <p14:creationId xmlns:p14="http://schemas.microsoft.com/office/powerpoint/2010/main" val="2537739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45CCA-741C-4C0A-8A83-ECDAD8DE6D3C}" type="slidenum">
              <a:rPr lang="en-US" altLang="en-US" smtClean="0"/>
              <a:pPr/>
              <a:t>13</a:t>
            </a:fld>
            <a:endParaRPr lang="en-US" altLang="en-US"/>
          </a:p>
        </p:txBody>
      </p:sp>
    </p:spTree>
    <p:extLst>
      <p:ext uri="{BB962C8B-B14F-4D97-AF65-F5344CB8AC3E}">
        <p14:creationId xmlns:p14="http://schemas.microsoft.com/office/powerpoint/2010/main" val="2689935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2" name="Group 21"/>
          <p:cNvGrpSpPr/>
          <p:nvPr userDrawn="1"/>
        </p:nvGrpSpPr>
        <p:grpSpPr>
          <a:xfrm>
            <a:off x="0" y="-5104"/>
            <a:ext cx="9144000" cy="6884206"/>
            <a:chOff x="0" y="-5104"/>
            <a:chExt cx="9144000" cy="6884206"/>
          </a:xfrm>
        </p:grpSpPr>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203"/>
              <a:ext cx="4876800" cy="4876800"/>
            </a:xfrm>
            <a:prstGeom prst="rect">
              <a:avLst/>
            </a:prstGeom>
          </p:spPr>
        </p:pic>
        <p:pic>
          <p:nvPicPr>
            <p:cNvPr id="24" name="Picture 23"/>
            <p:cNvPicPr>
              <a:picLocks noChangeAspect="1"/>
            </p:cNvPicPr>
            <p:nvPr userDrawn="1"/>
          </p:nvPicPr>
          <p:blipFill rotWithShape="1">
            <a:blip r:embed="rId2">
              <a:extLst>
                <a:ext uri="{28A0092B-C50C-407E-A947-70E740481C1C}">
                  <a14:useLocalDpi xmlns:a14="http://schemas.microsoft.com/office/drawing/2010/main" val="0"/>
                </a:ext>
              </a:extLst>
            </a:blip>
            <a:srcRect r="12331"/>
            <a:stretch/>
          </p:blipFill>
          <p:spPr>
            <a:xfrm>
              <a:off x="4868592" y="-5104"/>
              <a:ext cx="4275408" cy="4876800"/>
            </a:xfrm>
            <a:prstGeom prst="rect">
              <a:avLst/>
            </a:prstGeom>
          </p:spPr>
        </p:pic>
        <p:pic>
          <p:nvPicPr>
            <p:cNvPr id="25" name="Picture 24"/>
            <p:cNvPicPr>
              <a:picLocks noChangeAspect="1"/>
            </p:cNvPicPr>
            <p:nvPr userDrawn="1"/>
          </p:nvPicPr>
          <p:blipFill rotWithShape="1">
            <a:blip r:embed="rId2">
              <a:extLst>
                <a:ext uri="{28A0092B-C50C-407E-A947-70E740481C1C}">
                  <a14:useLocalDpi xmlns:a14="http://schemas.microsoft.com/office/drawing/2010/main" val="0"/>
                </a:ext>
              </a:extLst>
            </a:blip>
            <a:srcRect b="59060"/>
            <a:stretch/>
          </p:blipFill>
          <p:spPr>
            <a:xfrm>
              <a:off x="0" y="4882526"/>
              <a:ext cx="4876800" cy="1996576"/>
            </a:xfrm>
            <a:prstGeom prst="rect">
              <a:avLst/>
            </a:prstGeom>
          </p:spPr>
        </p:pic>
        <p:pic>
          <p:nvPicPr>
            <p:cNvPr id="26" name="Picture 25"/>
            <p:cNvPicPr>
              <a:picLocks noChangeAspect="1"/>
            </p:cNvPicPr>
            <p:nvPr userDrawn="1"/>
          </p:nvPicPr>
          <p:blipFill rotWithShape="1">
            <a:blip r:embed="rId2">
              <a:extLst>
                <a:ext uri="{28A0092B-C50C-407E-A947-70E740481C1C}">
                  <a14:useLocalDpi xmlns:a14="http://schemas.microsoft.com/office/drawing/2010/main" val="0"/>
                </a:ext>
              </a:extLst>
            </a:blip>
            <a:srcRect r="12331" b="59116"/>
            <a:stretch/>
          </p:blipFill>
          <p:spPr>
            <a:xfrm>
              <a:off x="4868592" y="4871219"/>
              <a:ext cx="4275408" cy="1993815"/>
            </a:xfrm>
            <a:prstGeom prst="rect">
              <a:avLst/>
            </a:prstGeom>
          </p:spPr>
        </p:pic>
      </p:grpSp>
      <p:sp>
        <p:nvSpPr>
          <p:cNvPr id="125954" name="Rectangle 2"/>
          <p:cNvSpPr>
            <a:spLocks noGrp="1" noChangeArrowheads="1"/>
          </p:cNvSpPr>
          <p:nvPr>
            <p:ph type="ctrTitle"/>
          </p:nvPr>
        </p:nvSpPr>
        <p:spPr>
          <a:xfrm>
            <a:off x="671513" y="1752600"/>
            <a:ext cx="7772400" cy="1470025"/>
          </a:xfrm>
        </p:spPr>
        <p:txBody>
          <a:bodyPr/>
          <a:lstStyle>
            <a:lvl1pPr>
              <a:defRPr sz="8000"/>
            </a:lvl1pPr>
          </a:lstStyle>
          <a:p>
            <a:pPr lvl="0"/>
            <a:r>
              <a:rPr lang="en-US" altLang="en-US" noProof="0" smtClean="0"/>
              <a:t>Click to edit Master title style</a:t>
            </a:r>
          </a:p>
        </p:txBody>
      </p:sp>
      <p:sp>
        <p:nvSpPr>
          <p:cNvPr id="125955" name="Rectangle 3"/>
          <p:cNvSpPr>
            <a:spLocks noGrp="1" noChangeArrowheads="1"/>
          </p:cNvSpPr>
          <p:nvPr>
            <p:ph type="subTitle" idx="1"/>
          </p:nvPr>
        </p:nvSpPr>
        <p:spPr>
          <a:xfrm>
            <a:off x="1371600" y="3886200"/>
            <a:ext cx="6400800" cy="1752600"/>
          </a:xfrm>
        </p:spPr>
        <p:txBody>
          <a:bodyPr/>
          <a:lstStyle>
            <a:lvl1pPr algn="ctr">
              <a:defRPr sz="6000"/>
            </a:lvl1pPr>
          </a:lstStyle>
          <a:p>
            <a:pPr lvl="0"/>
            <a:r>
              <a:rPr lang="en-US" altLang="en-US" noProof="0" smtClean="0"/>
              <a:t>Click to edit Master subtitle style</a:t>
            </a:r>
          </a:p>
        </p:txBody>
      </p:sp>
      <p:sp>
        <p:nvSpPr>
          <p:cNvPr id="125956" name="Rectangle 4"/>
          <p:cNvSpPr>
            <a:spLocks noGrp="1" noChangeArrowheads="1"/>
          </p:cNvSpPr>
          <p:nvPr>
            <p:ph type="dt" sz="half" idx="2"/>
          </p:nvPr>
        </p:nvSpPr>
        <p:spPr/>
        <p:txBody>
          <a:bodyPr/>
          <a:lstStyle>
            <a:lvl1pPr>
              <a:defRPr/>
            </a:lvl1pPr>
          </a:lstStyle>
          <a:p>
            <a:endParaRPr lang="en-US" altLang="en-US" dirty="0"/>
          </a:p>
        </p:txBody>
      </p:sp>
      <p:sp>
        <p:nvSpPr>
          <p:cNvPr id="125957" name="Rectangle 5"/>
          <p:cNvSpPr>
            <a:spLocks noGrp="1" noChangeArrowheads="1"/>
          </p:cNvSpPr>
          <p:nvPr>
            <p:ph type="ftr" sz="quarter" idx="3"/>
          </p:nvPr>
        </p:nvSpPr>
        <p:spPr>
          <a:xfrm>
            <a:off x="3124200" y="6245225"/>
            <a:ext cx="2895600" cy="476250"/>
          </a:xfrm>
        </p:spPr>
        <p:txBody>
          <a:bodyPr/>
          <a:lstStyle>
            <a:lvl1pPr>
              <a:defRPr/>
            </a:lvl1pPr>
          </a:lstStyle>
          <a:p>
            <a:endParaRPr lang="en-US" altLang="en-US" dirty="0"/>
          </a:p>
        </p:txBody>
      </p:sp>
      <p:sp>
        <p:nvSpPr>
          <p:cNvPr id="125958" name="Rectangle 6"/>
          <p:cNvSpPr>
            <a:spLocks noGrp="1" noChangeArrowheads="1"/>
          </p:cNvSpPr>
          <p:nvPr>
            <p:ph type="sldNum" sz="quarter" idx="4"/>
          </p:nvPr>
        </p:nvSpPr>
        <p:spPr/>
        <p:txBody>
          <a:bodyPr/>
          <a:lstStyle>
            <a:lvl1pPr>
              <a:defRPr/>
            </a:lvl1pPr>
          </a:lstStyle>
          <a:p>
            <a:fld id="{90FB5393-CD3B-4FA2-B213-DD4EEA55EED4}" type="slidenum">
              <a:rPr lang="en-US" altLang="en-US"/>
              <a:pPr/>
              <a:t>‹#›</a:t>
            </a:fld>
            <a:endParaRPr lang="en-US" altLang="en-US" dirty="0"/>
          </a:p>
        </p:txBody>
      </p:sp>
      <p:sp>
        <p:nvSpPr>
          <p:cNvPr id="126074" name="Rectangle 122"/>
          <p:cNvSpPr>
            <a:spLocks noChangeArrowheads="1"/>
          </p:cNvSpPr>
          <p:nvPr userDrawn="1"/>
        </p:nvSpPr>
        <p:spPr bwMode="auto">
          <a:xfrm>
            <a:off x="6629400" y="6610350"/>
            <a:ext cx="2242922" cy="276999"/>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en-US" altLang="en-US" sz="1200" dirty="0">
                <a:solidFill>
                  <a:schemeClr val="tx1"/>
                </a:solidFill>
                <a:latin typeface="Arial" charset="0"/>
                <a:cs typeface="Arial" charset="0"/>
              </a:rPr>
              <a:t>©</a:t>
            </a:r>
            <a:r>
              <a:rPr lang="en-US" altLang="en-US" sz="1200" dirty="0">
                <a:solidFill>
                  <a:schemeClr val="tx1"/>
                </a:solidFill>
                <a:latin typeface="Arial" charset="0"/>
              </a:rPr>
              <a:t> </a:t>
            </a:r>
            <a:r>
              <a:rPr lang="en-US" altLang="en-US" sz="1200" dirty="0" smtClean="0">
                <a:solidFill>
                  <a:schemeClr val="tx1"/>
                </a:solidFill>
                <a:latin typeface="Arial" charset="0"/>
              </a:rPr>
              <a:t>2014 </a:t>
            </a:r>
            <a:r>
              <a:rPr lang="en-US" altLang="en-US" sz="1200" dirty="0">
                <a:solidFill>
                  <a:schemeClr val="tx1"/>
                </a:solidFill>
                <a:latin typeface="Arial" charset="0"/>
              </a:rPr>
              <a:t>Preston PowerPoints</a:t>
            </a: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6CA0C660-8FC3-4A75-9BFE-E1CACBA8D9D2}"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845122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6057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4500" y="274638"/>
            <a:ext cx="602932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3A6C3F0E-D02A-43FB-A537-7295344DEED4}"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501573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47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Slide Number Placeholder 5"/>
          <p:cNvSpPr>
            <a:spLocks noGrp="1"/>
          </p:cNvSpPr>
          <p:nvPr>
            <p:ph type="sldNum" sz="quarter" idx="11"/>
          </p:nvPr>
        </p:nvSpPr>
        <p:spPr>
          <a:xfrm>
            <a:off x="6553200" y="6245225"/>
            <a:ext cx="2133600" cy="476250"/>
          </a:xfrm>
        </p:spPr>
        <p:txBody>
          <a:bodyPr/>
          <a:lstStyle>
            <a:lvl1pPr>
              <a:defRPr/>
            </a:lvl1pPr>
          </a:lstStyle>
          <a:p>
            <a:fld id="{F8F92042-0126-4EF3-B3BD-65AD166D462D}" type="slidenum">
              <a:rPr lang="en-US" altLang="en-US"/>
              <a:pPr/>
              <a:t>‹#›</a:t>
            </a:fld>
            <a:endParaRPr lang="en-US" altLang="en-US"/>
          </a:p>
        </p:txBody>
      </p:sp>
      <p:sp>
        <p:nvSpPr>
          <p:cNvPr id="7" name="Footer Placeholder 6"/>
          <p:cNvSpPr>
            <a:spLocks noGrp="1"/>
          </p:cNvSpPr>
          <p:nvPr>
            <p:ph type="ftr" sz="quarter" idx="12"/>
          </p:nvPr>
        </p:nvSpPr>
        <p:spPr>
          <a:xfrm>
            <a:off x="3314700" y="6572250"/>
            <a:ext cx="3276600" cy="285750"/>
          </a:xfrm>
        </p:spPr>
        <p:txBody>
          <a:bodyPr/>
          <a:lstStyle>
            <a:lvl1pPr>
              <a:defRPr/>
            </a:lvl1pPr>
          </a:lstStyle>
          <a:p>
            <a:endParaRPr lang="en-US" altLang="en-US"/>
          </a:p>
        </p:txBody>
      </p:sp>
    </p:spTree>
    <p:extLst>
      <p:ext uri="{BB962C8B-B14F-4D97-AF65-F5344CB8AC3E}">
        <p14:creationId xmlns:p14="http://schemas.microsoft.com/office/powerpoint/2010/main" val="409861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D281AC78-8865-4A24-B538-75E14285AC0A}"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70375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8FC73DC3-58D2-4926-B646-D8E43424AAC5}"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4253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Slide Number Placeholder 5"/>
          <p:cNvSpPr>
            <a:spLocks noGrp="1"/>
          </p:cNvSpPr>
          <p:nvPr>
            <p:ph type="sldNum" sz="quarter" idx="11"/>
          </p:nvPr>
        </p:nvSpPr>
        <p:spPr/>
        <p:txBody>
          <a:bodyPr/>
          <a:lstStyle>
            <a:lvl1pPr>
              <a:defRPr/>
            </a:lvl1pPr>
          </a:lstStyle>
          <a:p>
            <a:fld id="{D0D263EA-5FEE-426D-8D2A-2D1798A1FD1A}" type="slidenum">
              <a:rPr lang="en-US" altLang="en-US"/>
              <a:pPr/>
              <a:t>‹#›</a:t>
            </a:fld>
            <a:endParaRPr lang="en-US" altLang="en-US" dirty="0"/>
          </a:p>
        </p:txBody>
      </p:sp>
      <p:sp>
        <p:nvSpPr>
          <p:cNvPr id="7" name="Footer Placeholder 6"/>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869823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Slide Number Placeholder 7"/>
          <p:cNvSpPr>
            <a:spLocks noGrp="1"/>
          </p:cNvSpPr>
          <p:nvPr>
            <p:ph type="sldNum" sz="quarter" idx="11"/>
          </p:nvPr>
        </p:nvSpPr>
        <p:spPr/>
        <p:txBody>
          <a:bodyPr/>
          <a:lstStyle>
            <a:lvl1pPr>
              <a:defRPr/>
            </a:lvl1pPr>
          </a:lstStyle>
          <a:p>
            <a:fld id="{5F66E3B4-5F8E-4639-BAB1-1845EB744BC7}" type="slidenum">
              <a:rPr lang="en-US" altLang="en-US"/>
              <a:pPr/>
              <a:t>‹#›</a:t>
            </a:fld>
            <a:endParaRPr lang="en-US" altLang="en-US" dirty="0"/>
          </a:p>
        </p:txBody>
      </p:sp>
      <p:sp>
        <p:nvSpPr>
          <p:cNvPr id="9" name="Footer Placeholder 8"/>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96564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Slide Number Placeholder 3"/>
          <p:cNvSpPr>
            <a:spLocks noGrp="1"/>
          </p:cNvSpPr>
          <p:nvPr>
            <p:ph type="sldNum" sz="quarter" idx="11"/>
          </p:nvPr>
        </p:nvSpPr>
        <p:spPr/>
        <p:txBody>
          <a:bodyPr/>
          <a:lstStyle>
            <a:lvl1pPr>
              <a:defRPr/>
            </a:lvl1pPr>
          </a:lstStyle>
          <a:p>
            <a:fld id="{C22FE4C7-1A58-463A-A485-D8FA21B38B49}" type="slidenum">
              <a:rPr lang="en-US" altLang="en-US"/>
              <a:pPr/>
              <a:t>‹#›</a:t>
            </a:fld>
            <a:endParaRPr lang="en-US" altLang="en-US" dirty="0"/>
          </a:p>
        </p:txBody>
      </p:sp>
      <p:sp>
        <p:nvSpPr>
          <p:cNvPr id="5" name="Footer Placeholder 4"/>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81325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Slide Number Placeholder 2"/>
          <p:cNvSpPr>
            <a:spLocks noGrp="1"/>
          </p:cNvSpPr>
          <p:nvPr>
            <p:ph type="sldNum" sz="quarter" idx="11"/>
          </p:nvPr>
        </p:nvSpPr>
        <p:spPr/>
        <p:txBody>
          <a:bodyPr/>
          <a:lstStyle>
            <a:lvl1pPr>
              <a:defRPr/>
            </a:lvl1pPr>
          </a:lstStyle>
          <a:p>
            <a:fld id="{21E1F766-6CD6-4B3B-84AE-7E6A33556299}" type="slidenum">
              <a:rPr lang="en-US" altLang="en-US"/>
              <a:pPr/>
              <a:t>‹#›</a:t>
            </a:fld>
            <a:endParaRPr lang="en-US" altLang="en-US" dirty="0"/>
          </a:p>
        </p:txBody>
      </p:sp>
      <p:sp>
        <p:nvSpPr>
          <p:cNvPr id="4" name="Footer Placeholder 3"/>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638434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Slide Number Placeholder 5"/>
          <p:cNvSpPr>
            <a:spLocks noGrp="1"/>
          </p:cNvSpPr>
          <p:nvPr>
            <p:ph type="sldNum" sz="quarter" idx="11"/>
          </p:nvPr>
        </p:nvSpPr>
        <p:spPr/>
        <p:txBody>
          <a:bodyPr/>
          <a:lstStyle>
            <a:lvl1pPr>
              <a:defRPr/>
            </a:lvl1pPr>
          </a:lstStyle>
          <a:p>
            <a:fld id="{F63DDEA5-25FD-4157-922D-3150EF2AB7A8}" type="slidenum">
              <a:rPr lang="en-US" altLang="en-US"/>
              <a:pPr/>
              <a:t>‹#›</a:t>
            </a:fld>
            <a:endParaRPr lang="en-US" altLang="en-US" dirty="0"/>
          </a:p>
        </p:txBody>
      </p:sp>
      <p:sp>
        <p:nvSpPr>
          <p:cNvPr id="7" name="Footer Placeholder 6"/>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94489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Slide Number Placeholder 5"/>
          <p:cNvSpPr>
            <a:spLocks noGrp="1"/>
          </p:cNvSpPr>
          <p:nvPr>
            <p:ph type="sldNum" sz="quarter" idx="11"/>
          </p:nvPr>
        </p:nvSpPr>
        <p:spPr/>
        <p:txBody>
          <a:bodyPr/>
          <a:lstStyle>
            <a:lvl1pPr>
              <a:defRPr/>
            </a:lvl1pPr>
          </a:lstStyle>
          <a:p>
            <a:fld id="{0B885B86-DBC2-4F75-9AAB-83EADAC10295}" type="slidenum">
              <a:rPr lang="en-US" altLang="en-US"/>
              <a:pPr/>
              <a:t>‹#›</a:t>
            </a:fld>
            <a:endParaRPr lang="en-US" altLang="en-US" dirty="0"/>
          </a:p>
        </p:txBody>
      </p:sp>
      <p:sp>
        <p:nvSpPr>
          <p:cNvPr id="7" name="Footer Placeholder 6"/>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23245959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4500" y="274638"/>
            <a:ext cx="82423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spcBef>
                <a:spcPct val="0"/>
              </a:spcBef>
              <a:defRPr sz="1400">
                <a:solidFill>
                  <a:schemeClr val="tx1"/>
                </a:solidFill>
                <a:latin typeface="+mn-lt"/>
              </a:defRPr>
            </a:lvl1pPr>
          </a:lstStyle>
          <a:p>
            <a:endParaRPr lang="en-U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solidFill>
                  <a:schemeClr val="tx1"/>
                </a:solidFill>
                <a:latin typeface="+mn-lt"/>
              </a:defRPr>
            </a:lvl1pPr>
          </a:lstStyle>
          <a:p>
            <a:fld id="{1D36B269-3138-4DD8-91E3-AE6B61BF097A}" type="slidenum">
              <a:rPr lang="en-US" altLang="en-US"/>
              <a:pPr/>
              <a:t>‹#›</a:t>
            </a:fld>
            <a:endParaRPr lang="en-US" altLang="en-US" dirty="0"/>
          </a:p>
        </p:txBody>
      </p:sp>
      <p:sp>
        <p:nvSpPr>
          <p:cNvPr id="1029" name="Rectangle 5"/>
          <p:cNvSpPr>
            <a:spLocks noGrp="1" noChangeArrowheads="1"/>
          </p:cNvSpPr>
          <p:nvPr>
            <p:ph type="ftr" sz="quarter" idx="3"/>
          </p:nvPr>
        </p:nvSpPr>
        <p:spPr bwMode="auto">
          <a:xfrm>
            <a:off x="3314700" y="6572250"/>
            <a:ext cx="32766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a:solidFill>
                  <a:schemeClr val="tx1"/>
                </a:solidFill>
                <a:latin typeface="+mn-lt"/>
              </a:defRPr>
            </a:lvl1pPr>
          </a:lstStyle>
          <a:p>
            <a:endParaRPr lang="en-US" altLang="en-US" dirty="0"/>
          </a:p>
        </p:txBody>
      </p:sp>
      <p:sp>
        <p:nvSpPr>
          <p:cNvPr id="1065" name="Rectangle 41"/>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43" name="Rectangle 119"/>
          <p:cNvSpPr>
            <a:spLocks noChangeArrowheads="1"/>
          </p:cNvSpPr>
          <p:nvPr userDrawn="1"/>
        </p:nvSpPr>
        <p:spPr bwMode="auto">
          <a:xfrm>
            <a:off x="6629400" y="6610350"/>
            <a:ext cx="2242922" cy="276999"/>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en-US" altLang="en-US" sz="1200" dirty="0">
                <a:solidFill>
                  <a:schemeClr val="tx1"/>
                </a:solidFill>
                <a:latin typeface="Arial" charset="0"/>
                <a:cs typeface="Arial" charset="0"/>
              </a:rPr>
              <a:t>©</a:t>
            </a:r>
            <a:r>
              <a:rPr lang="en-US" altLang="en-US" sz="1200" dirty="0">
                <a:solidFill>
                  <a:schemeClr val="tx1"/>
                </a:solidFill>
                <a:latin typeface="Arial" charset="0"/>
              </a:rPr>
              <a:t> </a:t>
            </a:r>
            <a:r>
              <a:rPr lang="en-US" altLang="en-US" sz="1200" dirty="0" smtClean="0">
                <a:solidFill>
                  <a:schemeClr val="tx1"/>
                </a:solidFill>
                <a:latin typeface="Arial" charset="0"/>
              </a:rPr>
              <a:t>2014 </a:t>
            </a:r>
            <a:r>
              <a:rPr lang="en-US" altLang="en-US" sz="1200" dirty="0">
                <a:solidFill>
                  <a:schemeClr val="tx1"/>
                </a:solidFill>
                <a:latin typeface="Arial" charset="0"/>
              </a:rPr>
              <a:t>Preston PowerPoints</a:t>
            </a:r>
          </a:p>
        </p:txBody>
      </p:sp>
      <p:pic>
        <p:nvPicPr>
          <p:cNvPr id="14" name="Picture 13"/>
          <p:cNvPicPr>
            <a:picLocks noChangeAspect="1"/>
          </p:cNvPicPr>
          <p:nvPr userDrawn="1"/>
        </p:nvPicPr>
        <p:blipFill rotWithShape="1">
          <a:blip r:embed="rId14">
            <a:extLst>
              <a:ext uri="{28A0092B-C50C-407E-A947-70E740481C1C}">
                <a14:useLocalDpi xmlns:a14="http://schemas.microsoft.com/office/drawing/2010/main" val="0"/>
              </a:ext>
            </a:extLst>
          </a:blip>
          <a:srcRect b="73589"/>
          <a:stretch/>
        </p:blipFill>
        <p:spPr>
          <a:xfrm>
            <a:off x="0" y="0"/>
            <a:ext cx="4864608" cy="1284805"/>
          </a:xfrm>
          <a:prstGeom prst="rect">
            <a:avLst/>
          </a:prstGeom>
        </p:spPr>
      </p:pic>
      <p:pic>
        <p:nvPicPr>
          <p:cNvPr id="15" name="Picture 14"/>
          <p:cNvPicPr>
            <a:picLocks noChangeAspect="1"/>
          </p:cNvPicPr>
          <p:nvPr userDrawn="1"/>
        </p:nvPicPr>
        <p:blipFill rotWithShape="1">
          <a:blip r:embed="rId14">
            <a:extLst>
              <a:ext uri="{28A0092B-C50C-407E-A947-70E740481C1C}">
                <a14:useLocalDpi xmlns:a14="http://schemas.microsoft.com/office/drawing/2010/main" val="0"/>
              </a:ext>
            </a:extLst>
          </a:blip>
          <a:srcRect r="12331" b="73645"/>
          <a:stretch/>
        </p:blipFill>
        <p:spPr>
          <a:xfrm>
            <a:off x="4837176" y="-5105"/>
            <a:ext cx="4337587" cy="128930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xmlns:p14="http://schemas.microsoft.com/office/powerpoint/2010/main" id="1" dur="indefinite" restart="never" nodeType="tmRoot"/>
      </p:par>
    </p:tnLst>
  </p:timing>
  <p:txStyles>
    <p:titleStyle>
      <a:lvl1pPr algn="ctr" rtl="0" fontAlgn="base">
        <a:spcBef>
          <a:spcPct val="0"/>
        </a:spcBef>
        <a:spcAft>
          <a:spcPct val="0"/>
        </a:spcAft>
        <a:defRPr sz="6000" b="1">
          <a:solidFill>
            <a:schemeClr val="tx1"/>
          </a:solidFill>
          <a:latin typeface="+mj-lt"/>
          <a:ea typeface="+mj-ea"/>
          <a:cs typeface="+mj-cs"/>
        </a:defRPr>
      </a:lvl1pPr>
      <a:lvl2pPr algn="ctr" rtl="0" fontAlgn="base">
        <a:spcBef>
          <a:spcPct val="0"/>
        </a:spcBef>
        <a:spcAft>
          <a:spcPct val="0"/>
        </a:spcAft>
        <a:defRPr sz="6000" b="1">
          <a:solidFill>
            <a:schemeClr val="tx1"/>
          </a:solidFill>
          <a:latin typeface="Arial" charset="0"/>
        </a:defRPr>
      </a:lvl2pPr>
      <a:lvl3pPr algn="ctr" rtl="0" fontAlgn="base">
        <a:spcBef>
          <a:spcPct val="0"/>
        </a:spcBef>
        <a:spcAft>
          <a:spcPct val="0"/>
        </a:spcAft>
        <a:defRPr sz="6000" b="1">
          <a:solidFill>
            <a:schemeClr val="tx1"/>
          </a:solidFill>
          <a:latin typeface="Arial" charset="0"/>
        </a:defRPr>
      </a:lvl3pPr>
      <a:lvl4pPr algn="ctr" rtl="0" fontAlgn="base">
        <a:spcBef>
          <a:spcPct val="0"/>
        </a:spcBef>
        <a:spcAft>
          <a:spcPct val="0"/>
        </a:spcAft>
        <a:defRPr sz="6000" b="1">
          <a:solidFill>
            <a:schemeClr val="tx1"/>
          </a:solidFill>
          <a:latin typeface="Arial" charset="0"/>
        </a:defRPr>
      </a:lvl4pPr>
      <a:lvl5pPr algn="ctr" rtl="0" fontAlgn="base">
        <a:spcBef>
          <a:spcPct val="0"/>
        </a:spcBef>
        <a:spcAft>
          <a:spcPct val="0"/>
        </a:spcAft>
        <a:defRPr sz="6000" b="1">
          <a:solidFill>
            <a:schemeClr val="tx1"/>
          </a:solidFill>
          <a:latin typeface="Arial" charset="0"/>
        </a:defRPr>
      </a:lvl5pPr>
      <a:lvl6pPr marL="457200" algn="ctr" rtl="0" fontAlgn="base">
        <a:spcBef>
          <a:spcPct val="0"/>
        </a:spcBef>
        <a:spcAft>
          <a:spcPct val="0"/>
        </a:spcAft>
        <a:defRPr sz="6000" b="1">
          <a:solidFill>
            <a:schemeClr val="tx1"/>
          </a:solidFill>
          <a:latin typeface="Arial" charset="0"/>
        </a:defRPr>
      </a:lvl6pPr>
      <a:lvl7pPr marL="914400" algn="ctr" rtl="0" fontAlgn="base">
        <a:spcBef>
          <a:spcPct val="0"/>
        </a:spcBef>
        <a:spcAft>
          <a:spcPct val="0"/>
        </a:spcAft>
        <a:defRPr sz="6000" b="1">
          <a:solidFill>
            <a:schemeClr val="tx1"/>
          </a:solidFill>
          <a:latin typeface="Arial" charset="0"/>
        </a:defRPr>
      </a:lvl7pPr>
      <a:lvl8pPr marL="1371600" algn="ctr" rtl="0" fontAlgn="base">
        <a:spcBef>
          <a:spcPct val="0"/>
        </a:spcBef>
        <a:spcAft>
          <a:spcPct val="0"/>
        </a:spcAft>
        <a:defRPr sz="6000" b="1">
          <a:solidFill>
            <a:schemeClr val="tx1"/>
          </a:solidFill>
          <a:latin typeface="Arial" charset="0"/>
        </a:defRPr>
      </a:lvl8pPr>
      <a:lvl9pPr marL="1828800" algn="ctr" rtl="0" fontAlgn="base">
        <a:spcBef>
          <a:spcPct val="0"/>
        </a:spcBef>
        <a:spcAft>
          <a:spcPct val="0"/>
        </a:spcAft>
        <a:defRPr sz="6000" b="1">
          <a:solidFill>
            <a:schemeClr val="tx1"/>
          </a:solidFill>
          <a:latin typeface="Arial" charset="0"/>
        </a:defRPr>
      </a:lvl9pPr>
    </p:titleStyle>
    <p:bodyStyle>
      <a:lvl1pPr algn="l" rtl="0" fontAlgn="base">
        <a:spcBef>
          <a:spcPct val="20000"/>
        </a:spcBef>
        <a:spcAft>
          <a:spcPct val="0"/>
        </a:spcAft>
        <a:defRPr sz="4400" b="1">
          <a:solidFill>
            <a:schemeClr val="tx1"/>
          </a:solidFill>
          <a:latin typeface="+mn-lt"/>
          <a:ea typeface="+mn-ea"/>
          <a:cs typeface="+mn-cs"/>
        </a:defRPr>
      </a:lvl1pPr>
      <a:lvl2pPr marL="742950" indent="-285750" algn="l" rtl="0" fontAlgn="base">
        <a:spcBef>
          <a:spcPct val="20000"/>
        </a:spcBef>
        <a:spcAft>
          <a:spcPct val="0"/>
        </a:spcAft>
        <a:buChar char="–"/>
        <a:defRPr sz="2800" b="1">
          <a:solidFill>
            <a:schemeClr val="tx1"/>
          </a:solidFill>
          <a:latin typeface="+mn-lt"/>
        </a:defRPr>
      </a:lvl2pPr>
      <a:lvl3pPr marL="1143000" indent="-228600" algn="l" rtl="0" fontAlgn="base">
        <a:spcBef>
          <a:spcPct val="20000"/>
        </a:spcBef>
        <a:spcAft>
          <a:spcPct val="0"/>
        </a:spcAft>
        <a:buChar char="•"/>
        <a:defRPr sz="2400" b="1">
          <a:solidFill>
            <a:schemeClr val="tx1"/>
          </a:solidFill>
          <a:latin typeface="+mn-lt"/>
        </a:defRPr>
      </a:lvl3pPr>
      <a:lvl4pPr marL="1600200" indent="-228600" algn="l" rtl="0" fontAlgn="base">
        <a:spcBef>
          <a:spcPct val="20000"/>
        </a:spcBef>
        <a:spcAft>
          <a:spcPct val="0"/>
        </a:spcAft>
        <a:buChar char="–"/>
        <a:defRPr sz="2000" b="1">
          <a:solidFill>
            <a:schemeClr val="tx1"/>
          </a:solidFill>
          <a:latin typeface="+mn-lt"/>
        </a:defRPr>
      </a:lvl4pPr>
      <a:lvl5pPr marL="2057400" indent="-228600" algn="l" rtl="0" fontAlgn="base">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5.xml"/><Relationship Id="rId4" Type="http://schemas.openxmlformats.org/officeDocument/2006/relationships/slide" Target="slide26.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slide" Target="slide28.xml"/><Relationship Id="rId4" Type="http://schemas.openxmlformats.org/officeDocument/2006/relationships/slide" Target="slide27.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slide" Target="slide29.xml"/><Relationship Id="rId4" Type="http://schemas.openxmlformats.org/officeDocument/2006/relationships/slide" Target="slide30.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slide" Target="slide31.xml"/><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slide" Target="slide32.xml"/><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slide" Target="slide33.xml"/><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slide" Target="slide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slide" Target="slide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slide" Target="slide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slide" Target="slid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 Target="slide18.xml"/><Relationship Id="rId4" Type="http://schemas.openxmlformats.org/officeDocument/2006/relationships/slide" Target="slide17.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slide" Target="slide20.xml"/><Relationship Id="rId4" Type="http://schemas.openxmlformats.org/officeDocument/2006/relationships/slide" Target="slide19.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slide" Target="slide24.xml"/><Relationship Id="rId4" Type="http://schemas.openxmlformats.org/officeDocument/2006/relationships/slide" Target="slide23.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22.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a:xfrm>
            <a:off x="0" y="2081213"/>
            <a:ext cx="9144000" cy="2727325"/>
          </a:xfrm>
        </p:spPr>
        <p:txBody>
          <a:bodyPr/>
          <a:lstStyle/>
          <a:p>
            <a:r>
              <a:rPr lang="en-US" altLang="en-US" sz="10000" dirty="0" smtClean="0"/>
              <a:t>Population Samples</a:t>
            </a:r>
            <a:endParaRPr lang="en-US" altLang="en-US" sz="100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51884" y="1106617"/>
            <a:ext cx="8435975" cy="3958291"/>
          </a:xfrm>
          <a:noFill/>
          <a:ln/>
        </p:spPr>
        <p:txBody>
          <a:bodyPr/>
          <a:lstStyle/>
          <a:p>
            <a:pPr algn="l"/>
            <a:r>
              <a:rPr lang="en-US" altLang="en-US" sz="4400" dirty="0" smtClean="0"/>
              <a:t>Jamie surveyed </a:t>
            </a:r>
            <a:r>
              <a:rPr lang="en-US" altLang="en-US" sz="4400" dirty="0" smtClean="0"/>
              <a:t>all the custodians </a:t>
            </a:r>
            <a:r>
              <a:rPr lang="en-US" altLang="en-US" sz="4400" dirty="0" smtClean="0"/>
              <a:t>on which classroom was the cleanest. Is this sample </a:t>
            </a:r>
            <a:r>
              <a:rPr lang="en-US" altLang="en-US" sz="4400" dirty="0" smtClean="0"/>
              <a:t>likely </a:t>
            </a:r>
            <a:r>
              <a:rPr lang="en-US" altLang="en-US" sz="4400" dirty="0" smtClean="0"/>
              <a:t>to be biased?</a:t>
            </a:r>
            <a:endParaRPr lang="en-US" altLang="en-US" sz="4400" dirty="0"/>
          </a:p>
        </p:txBody>
      </p:sp>
      <p:sp>
        <p:nvSpPr>
          <p:cNvPr id="2" name="TextBox 1"/>
          <p:cNvSpPr txBox="1"/>
          <p:nvPr/>
        </p:nvSpPr>
        <p:spPr>
          <a:xfrm>
            <a:off x="2589598" y="4948647"/>
            <a:ext cx="1665919" cy="600164"/>
          </a:xfrm>
          <a:prstGeom prst="rect">
            <a:avLst/>
          </a:prstGeom>
          <a:noFill/>
        </p:spPr>
        <p:txBody>
          <a:bodyPr wrap="square" rtlCol="0">
            <a:spAutoFit/>
          </a:bodyPr>
          <a:lstStyle/>
          <a:p>
            <a:r>
              <a:rPr lang="en-US" dirty="0" smtClean="0"/>
              <a:t>Yes</a:t>
            </a:r>
            <a:endParaRPr lang="en-US" dirty="0"/>
          </a:p>
        </p:txBody>
      </p:sp>
      <p:sp>
        <p:nvSpPr>
          <p:cNvPr id="3" name="TextBox 2"/>
          <p:cNvSpPr txBox="1"/>
          <p:nvPr/>
        </p:nvSpPr>
        <p:spPr>
          <a:xfrm>
            <a:off x="4667872" y="4915656"/>
            <a:ext cx="1731897" cy="600164"/>
          </a:xfrm>
          <a:prstGeom prst="rect">
            <a:avLst/>
          </a:prstGeom>
          <a:noFill/>
        </p:spPr>
        <p:txBody>
          <a:bodyPr wrap="square" rtlCol="0">
            <a:spAutoFit/>
          </a:bodyPr>
          <a:lstStyle/>
          <a:p>
            <a:r>
              <a:rPr lang="en-US" dirty="0" smtClean="0"/>
              <a:t>No</a:t>
            </a:r>
            <a:endParaRPr lang="en-US" dirty="0"/>
          </a:p>
        </p:txBody>
      </p:sp>
      <p:sp>
        <p:nvSpPr>
          <p:cNvPr id="4" name="Action Button: Custom 3">
            <a:hlinkClick r:id="rId3" action="ppaction://hlinksldjump" highlightClick="1"/>
          </p:cNvPr>
          <p:cNvSpPr/>
          <p:nvPr/>
        </p:nvSpPr>
        <p:spPr bwMode="auto">
          <a:xfrm>
            <a:off x="2935977" y="4833179"/>
            <a:ext cx="956667" cy="956739"/>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6" name="Action Button: Custom 5">
            <a:hlinkClick r:id="rId4" action="ppaction://hlinksldjump" highlightClick="1"/>
          </p:cNvPr>
          <p:cNvSpPr/>
          <p:nvPr/>
        </p:nvSpPr>
        <p:spPr bwMode="auto">
          <a:xfrm>
            <a:off x="5014251" y="4783692"/>
            <a:ext cx="1042416" cy="10424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207726366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34737" y="1278544"/>
            <a:ext cx="8693151" cy="3958291"/>
          </a:xfrm>
          <a:noFill/>
          <a:ln/>
        </p:spPr>
        <p:txBody>
          <a:bodyPr/>
          <a:lstStyle/>
          <a:p>
            <a:pPr algn="l"/>
            <a:r>
              <a:rPr lang="en-US" altLang="en-US" sz="4400" dirty="0" smtClean="0"/>
              <a:t>Ella asked every 20</a:t>
            </a:r>
            <a:r>
              <a:rPr lang="en-US" altLang="en-US" sz="4400" baseline="30000" dirty="0" smtClean="0"/>
              <a:t>th</a:t>
            </a:r>
            <a:r>
              <a:rPr lang="en-US" altLang="en-US" sz="4400" dirty="0" smtClean="0"/>
              <a:t> customer who came into the mall about their favorite ice cream flavor. Is this sample of the customers likely to be biased?</a:t>
            </a:r>
            <a:endParaRPr lang="en-US" altLang="en-US" sz="4400" dirty="0"/>
          </a:p>
        </p:txBody>
      </p:sp>
      <p:sp>
        <p:nvSpPr>
          <p:cNvPr id="2" name="TextBox 1"/>
          <p:cNvSpPr txBox="1"/>
          <p:nvPr/>
        </p:nvSpPr>
        <p:spPr>
          <a:xfrm>
            <a:off x="1649424" y="5152638"/>
            <a:ext cx="1105115" cy="600164"/>
          </a:xfrm>
          <a:prstGeom prst="rect">
            <a:avLst/>
          </a:prstGeom>
          <a:noFill/>
        </p:spPr>
        <p:txBody>
          <a:bodyPr wrap="square" rtlCol="0">
            <a:spAutoFit/>
          </a:bodyPr>
          <a:lstStyle/>
          <a:p>
            <a:r>
              <a:rPr lang="en-US" dirty="0" smtClean="0"/>
              <a:t>Yes</a:t>
            </a:r>
            <a:endParaRPr lang="en-US" dirty="0"/>
          </a:p>
        </p:txBody>
      </p:sp>
      <p:sp>
        <p:nvSpPr>
          <p:cNvPr id="3" name="TextBox 2"/>
          <p:cNvSpPr txBox="1"/>
          <p:nvPr/>
        </p:nvSpPr>
        <p:spPr>
          <a:xfrm>
            <a:off x="4981264" y="5229071"/>
            <a:ext cx="1451494" cy="600164"/>
          </a:xfrm>
          <a:prstGeom prst="rect">
            <a:avLst/>
          </a:prstGeom>
          <a:noFill/>
        </p:spPr>
        <p:txBody>
          <a:bodyPr wrap="square" rtlCol="0">
            <a:spAutoFit/>
          </a:bodyPr>
          <a:lstStyle/>
          <a:p>
            <a:r>
              <a:rPr lang="en-US" dirty="0" smtClean="0"/>
              <a:t>No</a:t>
            </a:r>
            <a:endParaRPr lang="en-US" dirty="0"/>
          </a:p>
        </p:txBody>
      </p:sp>
      <p:sp>
        <p:nvSpPr>
          <p:cNvPr id="4" name="Action Button: Custom 3">
            <a:hlinkClick r:id="rId3" action="ppaction://hlinksldjump" highlightClick="1"/>
          </p:cNvPr>
          <p:cNvSpPr/>
          <p:nvPr/>
        </p:nvSpPr>
        <p:spPr bwMode="auto">
          <a:xfrm>
            <a:off x="1748390" y="5047620"/>
            <a:ext cx="1042416" cy="10424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5" name="Action Button: Custom 4">
            <a:hlinkClick r:id="rId4" action="ppaction://hlinksldjump" highlightClick="1"/>
          </p:cNvPr>
          <p:cNvSpPr/>
          <p:nvPr/>
        </p:nvSpPr>
        <p:spPr bwMode="auto">
          <a:xfrm>
            <a:off x="5195688" y="5097106"/>
            <a:ext cx="1105115" cy="10392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5574225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264" y="1319639"/>
            <a:ext cx="7405918" cy="3591753"/>
          </a:xfrm>
          <a:prstGeom prst="rect">
            <a:avLst/>
          </a:prstGeom>
          <a:noFill/>
        </p:spPr>
        <p:txBody>
          <a:bodyPr wrap="square" rtlCol="0">
            <a:spAutoFit/>
          </a:bodyPr>
          <a:lstStyle/>
          <a:p>
            <a:r>
              <a:rPr lang="en-US" dirty="0" smtClean="0">
                <a:solidFill>
                  <a:schemeClr val="tx1"/>
                </a:solidFill>
              </a:rPr>
              <a:t>Jeannie wants to determine the most popular car in her town.  She goes to the largest local supermarket and asks the person entering the store at every half minute.  Would this be an unbiased survey?</a:t>
            </a:r>
            <a:endParaRPr lang="en-US" dirty="0">
              <a:solidFill>
                <a:schemeClr val="tx1"/>
              </a:solidFill>
            </a:endParaRPr>
          </a:p>
        </p:txBody>
      </p:sp>
      <p:sp>
        <p:nvSpPr>
          <p:cNvPr id="5" name="TextBox 4"/>
          <p:cNvSpPr txBox="1"/>
          <p:nvPr/>
        </p:nvSpPr>
        <p:spPr>
          <a:xfrm>
            <a:off x="2012298" y="5394025"/>
            <a:ext cx="2111264" cy="600164"/>
          </a:xfrm>
          <a:prstGeom prst="rect">
            <a:avLst/>
          </a:prstGeom>
          <a:noFill/>
        </p:spPr>
        <p:txBody>
          <a:bodyPr wrap="square" rtlCol="0">
            <a:spAutoFit/>
          </a:bodyPr>
          <a:lstStyle/>
          <a:p>
            <a:r>
              <a:rPr lang="en-US" dirty="0" smtClean="0"/>
              <a:t>Yes</a:t>
            </a:r>
            <a:endParaRPr lang="en-US" dirty="0"/>
          </a:p>
        </p:txBody>
      </p:sp>
      <p:sp>
        <p:nvSpPr>
          <p:cNvPr id="6" name="TextBox 5"/>
          <p:cNvSpPr txBox="1"/>
          <p:nvPr/>
        </p:nvSpPr>
        <p:spPr>
          <a:xfrm>
            <a:off x="4618390" y="5394026"/>
            <a:ext cx="2457644" cy="600164"/>
          </a:xfrm>
          <a:prstGeom prst="rect">
            <a:avLst/>
          </a:prstGeom>
          <a:noFill/>
        </p:spPr>
        <p:txBody>
          <a:bodyPr wrap="square" rtlCol="0">
            <a:spAutoFit/>
          </a:bodyPr>
          <a:lstStyle/>
          <a:p>
            <a:r>
              <a:rPr lang="en-US" dirty="0" smtClean="0"/>
              <a:t>No</a:t>
            </a:r>
            <a:endParaRPr lang="en-US" dirty="0"/>
          </a:p>
        </p:txBody>
      </p:sp>
      <p:sp>
        <p:nvSpPr>
          <p:cNvPr id="7" name="Action Button: Custom 6">
            <a:hlinkClick r:id="rId3" action="ppaction://hlinksldjump" highlightClick="1"/>
          </p:cNvPr>
          <p:cNvSpPr/>
          <p:nvPr/>
        </p:nvSpPr>
        <p:spPr bwMode="auto">
          <a:xfrm>
            <a:off x="2540114" y="5196079"/>
            <a:ext cx="1042416" cy="10424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8" name="Action Button: Custom 7">
            <a:hlinkClick r:id="rId4" action="ppaction://hlinksldjump" highlightClick="1"/>
          </p:cNvPr>
          <p:cNvSpPr/>
          <p:nvPr/>
        </p:nvSpPr>
        <p:spPr bwMode="auto">
          <a:xfrm>
            <a:off x="5410114" y="5245567"/>
            <a:ext cx="1088621" cy="940242"/>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10290034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Chart 64"/>
          <p:cNvGraphicFramePr/>
          <p:nvPr>
            <p:extLst>
              <p:ext uri="{D42A27DB-BD31-4B8C-83A1-F6EECF244321}">
                <p14:modId xmlns:p14="http://schemas.microsoft.com/office/powerpoint/2010/main" val="1160787803"/>
              </p:ext>
            </p:extLst>
          </p:nvPr>
        </p:nvGraphicFramePr>
        <p:xfrm>
          <a:off x="3506178" y="2413151"/>
          <a:ext cx="5559981" cy="4252937"/>
        </p:xfrm>
        <a:graphic>
          <a:graphicData uri="http://schemas.openxmlformats.org/drawingml/2006/chart">
            <c:chart xmlns:c="http://schemas.openxmlformats.org/drawingml/2006/chart" xmlns:r="http://schemas.openxmlformats.org/officeDocument/2006/relationships" r:id="rId3"/>
          </a:graphicData>
        </a:graphic>
      </p:graphicFrame>
      <p:sp>
        <p:nvSpPr>
          <p:cNvPr id="63" name="Rectangle 43"/>
          <p:cNvSpPr>
            <a:spLocks noGrp="1" noChangeArrowheads="1"/>
          </p:cNvSpPr>
          <p:nvPr>
            <p:ph type="body" sz="half" idx="1"/>
          </p:nvPr>
        </p:nvSpPr>
        <p:spPr bwMode="auto">
          <a:xfrm>
            <a:off x="98216" y="1286693"/>
            <a:ext cx="9045784" cy="1382712"/>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0" hangingPunct="0"/>
            <a:r>
              <a:rPr lang="en-US" altLang="en-US" sz="3000" dirty="0" smtClean="0">
                <a:solidFill>
                  <a:schemeClr val="tx1"/>
                </a:solidFill>
              </a:rPr>
              <a:t>18) The research below shows the number of parents tha</a:t>
            </a:r>
            <a:r>
              <a:rPr lang="en-US" altLang="en-US" sz="3000" dirty="0" smtClean="0"/>
              <a:t>t coached their children in </a:t>
            </a:r>
            <a:r>
              <a:rPr lang="en-US" altLang="en-US" sz="3000" dirty="0" smtClean="0"/>
              <a:t>certain</a:t>
            </a:r>
            <a:r>
              <a:rPr lang="en-US" altLang="en-US" sz="3000" dirty="0" smtClean="0"/>
              <a:t> </a:t>
            </a:r>
            <a:r>
              <a:rPr lang="en-US" altLang="en-US" sz="3000" dirty="0" smtClean="0"/>
              <a:t>sports.</a:t>
            </a:r>
            <a:r>
              <a:rPr lang="en-US" altLang="en-US" sz="3000" dirty="0" smtClean="0">
                <a:solidFill>
                  <a:schemeClr val="tx1"/>
                </a:solidFill>
              </a:rPr>
              <a:t> Of the 700 </a:t>
            </a:r>
            <a:br>
              <a:rPr lang="en-US" altLang="en-US" sz="3000" dirty="0" smtClean="0">
                <a:solidFill>
                  <a:schemeClr val="tx1"/>
                </a:solidFill>
              </a:rPr>
            </a:br>
            <a:r>
              <a:rPr lang="en-US" altLang="en-US" sz="3000" dirty="0" smtClean="0">
                <a:solidFill>
                  <a:schemeClr val="tx1"/>
                </a:solidFill>
              </a:rPr>
              <a:t>parents, how </a:t>
            </a:r>
            <a:br>
              <a:rPr lang="en-US" altLang="en-US" sz="3000" dirty="0" smtClean="0">
                <a:solidFill>
                  <a:schemeClr val="tx1"/>
                </a:solidFill>
              </a:rPr>
            </a:br>
            <a:r>
              <a:rPr lang="en-US" altLang="en-US" sz="3000" dirty="0" smtClean="0">
                <a:solidFill>
                  <a:schemeClr val="tx1"/>
                </a:solidFill>
              </a:rPr>
              <a:t>many coached </a:t>
            </a:r>
            <a:br>
              <a:rPr lang="en-US" altLang="en-US" sz="3000" dirty="0" smtClean="0">
                <a:solidFill>
                  <a:schemeClr val="tx1"/>
                </a:solidFill>
              </a:rPr>
            </a:br>
            <a:r>
              <a:rPr lang="en-US" altLang="en-US" sz="3000" dirty="0" smtClean="0">
                <a:solidFill>
                  <a:schemeClr val="tx1"/>
                </a:solidFill>
              </a:rPr>
              <a:t>their children in </a:t>
            </a:r>
            <a:br>
              <a:rPr lang="en-US" altLang="en-US" sz="3000" dirty="0" smtClean="0">
                <a:solidFill>
                  <a:schemeClr val="tx1"/>
                </a:solidFill>
              </a:rPr>
            </a:br>
            <a:r>
              <a:rPr lang="en-US" altLang="en-US" sz="3000" dirty="0" smtClean="0">
                <a:solidFill>
                  <a:schemeClr val="tx1"/>
                </a:solidFill>
              </a:rPr>
              <a:t>baseball?</a:t>
            </a:r>
            <a:endParaRPr kumimoji="0" lang="en-US" altLang="en-US" sz="3000" b="0" i="0" u="none" strike="noStrike" cap="none" normalizeH="0" baseline="0" dirty="0" smtClean="0">
              <a:ln>
                <a:noFill/>
              </a:ln>
              <a:solidFill>
                <a:schemeClr val="tx1"/>
              </a:solidFill>
              <a:effectLst/>
            </a:endParaRPr>
          </a:p>
        </p:txBody>
      </p:sp>
      <p:sp>
        <p:nvSpPr>
          <p:cNvPr id="69" name="Rectangle 43"/>
          <p:cNvSpPr txBox="1">
            <a:spLocks noChangeArrowheads="1"/>
          </p:cNvSpPr>
          <p:nvPr/>
        </p:nvSpPr>
        <p:spPr bwMode="auto">
          <a:xfrm>
            <a:off x="3704869" y="2942825"/>
            <a:ext cx="2647805"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600" kern="0" dirty="0" smtClean="0">
                <a:solidFill>
                  <a:schemeClr val="tx1"/>
                </a:solidFill>
                <a:latin typeface="Arial" panose="020B0604020202020204" pitchFamily="34" charset="0"/>
                <a:cs typeface="Arial" panose="020B0604020202020204" pitchFamily="34" charset="0"/>
              </a:rPr>
              <a:t>Basketball</a:t>
            </a:r>
            <a:endParaRPr lang="en-US" altLang="en-US" sz="3600" b="0" kern="0" dirty="0" smtClean="0">
              <a:solidFill>
                <a:schemeClr val="tx1"/>
              </a:solidFill>
              <a:latin typeface="Arial" pitchFamily="34" charset="0"/>
              <a:cs typeface="Arial" panose="020B0604020202020204" pitchFamily="34" charset="0"/>
            </a:endParaRPr>
          </a:p>
        </p:txBody>
      </p:sp>
      <p:cxnSp>
        <p:nvCxnSpPr>
          <p:cNvPr id="10" name="Straight Arrow Connector 9"/>
          <p:cNvCxnSpPr/>
          <p:nvPr/>
        </p:nvCxnSpPr>
        <p:spPr bwMode="auto">
          <a:xfrm>
            <a:off x="5807339" y="3477080"/>
            <a:ext cx="422377" cy="77248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Rectangle 40"/>
          <p:cNvSpPr>
            <a:spLocks noChangeArrowheads="1"/>
          </p:cNvSpPr>
          <p:nvPr/>
        </p:nvSpPr>
        <p:spPr bwMode="auto">
          <a:xfrm>
            <a:off x="897959" y="4963146"/>
            <a:ext cx="434975" cy="51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eaLnBrk="0" hangingPunct="0">
              <a:defRPr sz="4400" b="1">
                <a:solidFill>
                  <a:schemeClr val="tx1"/>
                </a:solidFill>
                <a:latin typeface="Comic Sans MS" pitchFamily="66" charset="0"/>
              </a:defRPr>
            </a:lvl1pPr>
            <a:lvl2pPr marL="742950" indent="-285750" algn="l" eaLnBrk="0" hangingPunct="0">
              <a:buChar char="–"/>
              <a:defRPr sz="2800" b="1">
                <a:solidFill>
                  <a:schemeClr val="tx1"/>
                </a:solidFill>
                <a:latin typeface="Comic Sans MS" pitchFamily="66" charset="0"/>
              </a:defRPr>
            </a:lvl2pPr>
            <a:lvl3pPr marL="1143000" indent="-228600" algn="l" eaLnBrk="0" hangingPunct="0">
              <a:buChar char="•"/>
              <a:defRPr sz="2400" b="1">
                <a:solidFill>
                  <a:schemeClr val="tx1"/>
                </a:solidFill>
                <a:latin typeface="Comic Sans MS" pitchFamily="66" charset="0"/>
              </a:defRPr>
            </a:lvl3pPr>
            <a:lvl4pPr marL="1600200" indent="-228600" algn="l" eaLnBrk="0" hangingPunct="0">
              <a:buChar char="–"/>
              <a:defRPr sz="2000" b="1">
                <a:solidFill>
                  <a:schemeClr val="tx1"/>
                </a:solidFill>
                <a:latin typeface="Comic Sans MS" pitchFamily="66" charset="0"/>
              </a:defRPr>
            </a:lvl4pPr>
            <a:lvl5pPr marL="2057400" indent="-228600" algn="l" eaLnBrk="0" hangingPunct="0">
              <a:buChar char="»"/>
              <a:defRPr sz="2000" b="1">
                <a:solidFill>
                  <a:schemeClr val="tx1"/>
                </a:solidFill>
                <a:latin typeface="Comic Sans MS" pitchFamily="66" charset="0"/>
              </a:defRPr>
            </a:lvl5pPr>
            <a:lvl6pPr marL="2514600" indent="-228600" eaLnBrk="0" fontAlgn="base" hangingPunct="0">
              <a:spcBef>
                <a:spcPct val="20000"/>
              </a:spcBef>
              <a:spcAft>
                <a:spcPct val="0"/>
              </a:spcAft>
              <a:buChar char="»"/>
              <a:defRPr sz="2000" b="1">
                <a:solidFill>
                  <a:schemeClr val="tx1"/>
                </a:solidFill>
                <a:latin typeface="Comic Sans MS" pitchFamily="66" charset="0"/>
              </a:defRPr>
            </a:lvl6pPr>
            <a:lvl7pPr marL="2971800" indent="-228600" eaLnBrk="0" fontAlgn="base" hangingPunct="0">
              <a:spcBef>
                <a:spcPct val="20000"/>
              </a:spcBef>
              <a:spcAft>
                <a:spcPct val="0"/>
              </a:spcAft>
              <a:buChar char="»"/>
              <a:defRPr sz="2000" b="1">
                <a:solidFill>
                  <a:schemeClr val="tx1"/>
                </a:solidFill>
                <a:latin typeface="Comic Sans MS" pitchFamily="66" charset="0"/>
              </a:defRPr>
            </a:lvl7pPr>
            <a:lvl8pPr marL="3429000" indent="-228600" eaLnBrk="0" fontAlgn="base" hangingPunct="0">
              <a:spcBef>
                <a:spcPct val="20000"/>
              </a:spcBef>
              <a:spcAft>
                <a:spcPct val="0"/>
              </a:spcAft>
              <a:buChar char="»"/>
              <a:defRPr sz="2000" b="1">
                <a:solidFill>
                  <a:schemeClr val="tx1"/>
                </a:solidFill>
                <a:latin typeface="Comic Sans MS" pitchFamily="66" charset="0"/>
              </a:defRPr>
            </a:lvl8pPr>
            <a:lvl9pPr marL="3886200" indent="-228600" eaLnBrk="0" fontAlgn="base" hangingPunct="0">
              <a:spcBef>
                <a:spcPct val="20000"/>
              </a:spcBef>
              <a:spcAft>
                <a:spcPct val="0"/>
              </a:spcAft>
              <a:buChar char="»"/>
              <a:defRPr sz="2000" b="1">
                <a:solidFill>
                  <a:schemeClr val="tx1"/>
                </a:solidFill>
                <a:latin typeface="Comic Sans MS" pitchFamily="66" charset="0"/>
              </a:defRPr>
            </a:lvl9pPr>
          </a:lstStyle>
          <a:p>
            <a:pPr eaLnBrk="1" hangingPunct="1">
              <a:lnSpc>
                <a:spcPct val="100000"/>
              </a:lnSpc>
            </a:pPr>
            <a:endParaRPr lang="en-US" altLang="en-US" sz="3600" dirty="0">
              <a:latin typeface="Arial" panose="020B0604020202020204" pitchFamily="34" charset="0"/>
              <a:cs typeface="Arial" panose="020B0604020202020204" pitchFamily="34" charset="0"/>
            </a:endParaRPr>
          </a:p>
        </p:txBody>
      </p:sp>
      <p:sp>
        <p:nvSpPr>
          <p:cNvPr id="147" name="Rectangle 43"/>
          <p:cNvSpPr txBox="1">
            <a:spLocks noChangeArrowheads="1"/>
          </p:cNvSpPr>
          <p:nvPr/>
        </p:nvSpPr>
        <p:spPr bwMode="auto">
          <a:xfrm>
            <a:off x="6984123" y="2989309"/>
            <a:ext cx="209744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600" kern="0" dirty="0" smtClean="0">
                <a:solidFill>
                  <a:schemeClr val="tx1"/>
                </a:solidFill>
                <a:latin typeface="Arial" panose="020B0604020202020204" pitchFamily="34" charset="0"/>
                <a:cs typeface="Arial" panose="020B0604020202020204" pitchFamily="34" charset="0"/>
              </a:rPr>
              <a:t>Football</a:t>
            </a:r>
            <a:endParaRPr lang="en-US" altLang="en-US" sz="3600" b="0" kern="0" dirty="0">
              <a:solidFill>
                <a:schemeClr val="tx1"/>
              </a:solidFill>
              <a:latin typeface="Arial" pitchFamily="34" charset="0"/>
              <a:cs typeface="Arial" panose="020B0604020202020204" pitchFamily="34" charset="0"/>
            </a:endParaRPr>
          </a:p>
        </p:txBody>
      </p:sp>
      <p:cxnSp>
        <p:nvCxnSpPr>
          <p:cNvPr id="151" name="Straight Arrow Connector 150"/>
          <p:cNvCxnSpPr/>
          <p:nvPr/>
        </p:nvCxnSpPr>
        <p:spPr bwMode="auto">
          <a:xfrm flipH="1">
            <a:off x="6984123" y="3860587"/>
            <a:ext cx="671927" cy="57482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Rectangle 43"/>
          <p:cNvSpPr txBox="1">
            <a:spLocks noChangeArrowheads="1"/>
          </p:cNvSpPr>
          <p:nvPr/>
        </p:nvSpPr>
        <p:spPr bwMode="auto">
          <a:xfrm>
            <a:off x="3559264" y="5343903"/>
            <a:ext cx="1905428" cy="560048"/>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Baseball</a:t>
            </a:r>
            <a:endParaRPr lang="en-US" altLang="en-US" sz="2800" b="0" kern="0" dirty="0">
              <a:solidFill>
                <a:schemeClr val="tx1"/>
              </a:solidFill>
              <a:latin typeface="Arial" pitchFamily="34" charset="0"/>
              <a:cs typeface="Arial" panose="020B0604020202020204" pitchFamily="34" charset="0"/>
            </a:endParaRPr>
          </a:p>
        </p:txBody>
      </p:sp>
      <p:cxnSp>
        <p:nvCxnSpPr>
          <p:cNvPr id="185" name="Straight Arrow Connector 184"/>
          <p:cNvCxnSpPr/>
          <p:nvPr/>
        </p:nvCxnSpPr>
        <p:spPr bwMode="auto">
          <a:xfrm flipV="1">
            <a:off x="4887310" y="5507048"/>
            <a:ext cx="999415" cy="55186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43"/>
          <p:cNvSpPr txBox="1">
            <a:spLocks noChangeArrowheads="1"/>
          </p:cNvSpPr>
          <p:nvPr/>
        </p:nvSpPr>
        <p:spPr bwMode="auto">
          <a:xfrm>
            <a:off x="3491476" y="2444632"/>
            <a:ext cx="5636760"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algn="ctr" eaLnBrk="0" hangingPunct="0">
              <a:lnSpc>
                <a:spcPct val="100000"/>
              </a:lnSpc>
            </a:pPr>
            <a:r>
              <a:rPr lang="en-US" altLang="en-US" sz="3600" kern="0" dirty="0" smtClean="0">
                <a:solidFill>
                  <a:schemeClr val="tx1"/>
                </a:solidFill>
                <a:latin typeface="Arial" panose="020B0604020202020204" pitchFamily="34" charset="0"/>
                <a:cs typeface="Arial" panose="020B0604020202020204" pitchFamily="34" charset="0"/>
              </a:rPr>
              <a:t>Parents coaching </a:t>
            </a:r>
            <a:endParaRPr lang="en-US" altLang="en-US" sz="3600" b="0" kern="0" dirty="0" smtClean="0">
              <a:solidFill>
                <a:schemeClr val="tx1"/>
              </a:solidFill>
              <a:latin typeface="Arial" pitchFamily="34" charset="0"/>
              <a:cs typeface="Arial" panose="020B0604020202020204" pitchFamily="34" charset="0"/>
            </a:endParaRPr>
          </a:p>
        </p:txBody>
      </p:sp>
      <p:sp>
        <p:nvSpPr>
          <p:cNvPr id="39" name="Rectangle 43"/>
          <p:cNvSpPr txBox="1">
            <a:spLocks noChangeArrowheads="1"/>
          </p:cNvSpPr>
          <p:nvPr/>
        </p:nvSpPr>
        <p:spPr bwMode="auto">
          <a:xfrm>
            <a:off x="4197801" y="3514909"/>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10%</a:t>
            </a:r>
            <a:endParaRPr lang="en-US" altLang="en-US" sz="3200" b="0" kern="0" dirty="0">
              <a:solidFill>
                <a:schemeClr val="tx1"/>
              </a:solidFill>
              <a:latin typeface="Arial" pitchFamily="34" charset="0"/>
              <a:cs typeface="Arial" panose="020B0604020202020204" pitchFamily="34" charset="0"/>
            </a:endParaRPr>
          </a:p>
        </p:txBody>
      </p:sp>
      <p:sp>
        <p:nvSpPr>
          <p:cNvPr id="40" name="Rectangle 43"/>
          <p:cNvSpPr txBox="1">
            <a:spLocks noChangeArrowheads="1"/>
          </p:cNvSpPr>
          <p:nvPr/>
        </p:nvSpPr>
        <p:spPr bwMode="auto">
          <a:xfrm>
            <a:off x="7687582" y="3477080"/>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20%</a:t>
            </a:r>
            <a:endParaRPr lang="en-US" altLang="en-US" sz="3200" b="0" kern="0" dirty="0">
              <a:solidFill>
                <a:schemeClr val="tx1"/>
              </a:solidFill>
              <a:latin typeface="Arial" pitchFamily="34" charset="0"/>
              <a:cs typeface="Arial" panose="020B0604020202020204" pitchFamily="34" charset="0"/>
            </a:endParaRPr>
          </a:p>
        </p:txBody>
      </p:sp>
      <p:sp>
        <p:nvSpPr>
          <p:cNvPr id="30" name="Rectangle 2"/>
          <p:cNvSpPr>
            <a:spLocks noChangeArrowheads="1"/>
          </p:cNvSpPr>
          <p:nvPr/>
        </p:nvSpPr>
        <p:spPr bwMode="auto">
          <a:xfrm>
            <a:off x="0" y="587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0"/>
              </a:spcBef>
              <a:defRPr sz="6000" b="1">
                <a:solidFill>
                  <a:schemeClr val="tx1"/>
                </a:solidFill>
                <a:latin typeface="Arial" charset="0"/>
              </a:defRPr>
            </a:lvl1pPr>
            <a:lvl2pPr>
              <a:spcBef>
                <a:spcPct val="0"/>
              </a:spcBef>
              <a:defRPr sz="6000" b="1">
                <a:solidFill>
                  <a:schemeClr val="tx1"/>
                </a:solidFill>
                <a:latin typeface="Arial" charset="0"/>
              </a:defRPr>
            </a:lvl2pPr>
            <a:lvl3pPr>
              <a:spcBef>
                <a:spcPct val="0"/>
              </a:spcBef>
              <a:defRPr sz="6000" b="1">
                <a:solidFill>
                  <a:schemeClr val="tx1"/>
                </a:solidFill>
                <a:latin typeface="Arial" charset="0"/>
              </a:defRPr>
            </a:lvl3pPr>
            <a:lvl4pPr>
              <a:spcBef>
                <a:spcPct val="0"/>
              </a:spcBef>
              <a:defRPr sz="6000" b="1">
                <a:solidFill>
                  <a:schemeClr val="tx1"/>
                </a:solidFill>
                <a:latin typeface="Arial" charset="0"/>
              </a:defRPr>
            </a:lvl4pPr>
            <a:lvl5pPr>
              <a:spcBef>
                <a:spcPct val="0"/>
              </a:spcBef>
              <a:defRPr sz="6000" b="1">
                <a:solidFill>
                  <a:schemeClr val="tx1"/>
                </a:solidFill>
                <a:latin typeface="Arial" charset="0"/>
              </a:defRPr>
            </a:lvl5pPr>
            <a:lvl6pPr marL="457200" algn="ctr" fontAlgn="base">
              <a:spcBef>
                <a:spcPct val="0"/>
              </a:spcBef>
              <a:spcAft>
                <a:spcPct val="0"/>
              </a:spcAft>
              <a:defRPr sz="6000" b="1">
                <a:solidFill>
                  <a:schemeClr val="tx1"/>
                </a:solidFill>
                <a:latin typeface="Arial" charset="0"/>
              </a:defRPr>
            </a:lvl6pPr>
            <a:lvl7pPr marL="914400" algn="ctr" fontAlgn="base">
              <a:spcBef>
                <a:spcPct val="0"/>
              </a:spcBef>
              <a:spcAft>
                <a:spcPct val="0"/>
              </a:spcAft>
              <a:defRPr sz="6000" b="1">
                <a:solidFill>
                  <a:schemeClr val="tx1"/>
                </a:solidFill>
                <a:latin typeface="Arial" charset="0"/>
              </a:defRPr>
            </a:lvl7pPr>
            <a:lvl8pPr marL="1371600" algn="ctr" fontAlgn="base">
              <a:spcBef>
                <a:spcPct val="0"/>
              </a:spcBef>
              <a:spcAft>
                <a:spcPct val="0"/>
              </a:spcAft>
              <a:defRPr sz="6000" b="1">
                <a:solidFill>
                  <a:schemeClr val="tx1"/>
                </a:solidFill>
                <a:latin typeface="Arial" charset="0"/>
              </a:defRPr>
            </a:lvl8pPr>
            <a:lvl9pPr marL="1828800" algn="ctr" fontAlgn="base">
              <a:spcBef>
                <a:spcPct val="0"/>
              </a:spcBef>
              <a:spcAft>
                <a:spcPct val="0"/>
              </a:spcAft>
              <a:defRPr sz="6000" b="1">
                <a:solidFill>
                  <a:schemeClr val="tx1"/>
                </a:solidFill>
                <a:latin typeface="Arial" charset="0"/>
              </a:defRPr>
            </a:lvl9pPr>
          </a:lstStyle>
          <a:p>
            <a:pPr>
              <a:lnSpc>
                <a:spcPct val="100000"/>
              </a:lnSpc>
            </a:pPr>
            <a:r>
              <a:rPr lang="en-US" altLang="en-US" dirty="0" smtClean="0">
                <a:solidFill>
                  <a:srgbClr val="FFFF00"/>
                </a:solidFill>
              </a:rPr>
              <a:t>Example</a:t>
            </a:r>
            <a:endParaRPr lang="en-US" altLang="en-US" dirty="0">
              <a:solidFill>
                <a:srgbClr val="FFFF00"/>
              </a:solidFill>
            </a:endParaRPr>
          </a:p>
        </p:txBody>
      </p:sp>
      <p:sp>
        <p:nvSpPr>
          <p:cNvPr id="41" name="Rectangle 43"/>
          <p:cNvSpPr txBox="1">
            <a:spLocks noChangeArrowheads="1"/>
          </p:cNvSpPr>
          <p:nvPr/>
        </p:nvSpPr>
        <p:spPr bwMode="auto">
          <a:xfrm>
            <a:off x="3919183" y="5944881"/>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70%</a:t>
            </a:r>
            <a:endParaRPr lang="en-US" altLang="en-US" sz="3200" b="0" kern="0" dirty="0">
              <a:solidFill>
                <a:schemeClr val="tx1"/>
              </a:solidFill>
              <a:latin typeface="Arial" pitchFamily="34" charset="0"/>
              <a:cs typeface="Arial" panose="020B0604020202020204" pitchFamily="34" charset="0"/>
            </a:endParaRPr>
          </a:p>
        </p:txBody>
      </p:sp>
      <p:sp>
        <p:nvSpPr>
          <p:cNvPr id="42" name="Rectangle 43"/>
          <p:cNvSpPr txBox="1">
            <a:spLocks noChangeArrowheads="1"/>
          </p:cNvSpPr>
          <p:nvPr/>
        </p:nvSpPr>
        <p:spPr bwMode="auto">
          <a:xfrm>
            <a:off x="3913923" y="5945124"/>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rgbClr val="0000FF"/>
                </a:solidFill>
                <a:latin typeface="Arial" panose="020B0604020202020204" pitchFamily="34" charset="0"/>
                <a:cs typeface="Arial" panose="020B0604020202020204" pitchFamily="34" charset="0"/>
              </a:rPr>
              <a:t>70%</a:t>
            </a:r>
            <a:endParaRPr lang="en-US" altLang="en-US" sz="3200" b="0" kern="0" dirty="0">
              <a:solidFill>
                <a:srgbClr val="0000FF"/>
              </a:solidFill>
              <a:latin typeface="Arial" pitchFamily="34" charset="0"/>
              <a:cs typeface="Arial" panose="020B0604020202020204" pitchFamily="34" charset="0"/>
            </a:endParaRPr>
          </a:p>
        </p:txBody>
      </p:sp>
      <p:sp>
        <p:nvSpPr>
          <p:cNvPr id="2" name="TextBox 1"/>
          <p:cNvSpPr txBox="1"/>
          <p:nvPr/>
        </p:nvSpPr>
        <p:spPr>
          <a:xfrm>
            <a:off x="742241" y="5047620"/>
            <a:ext cx="1715402" cy="1597361"/>
          </a:xfrm>
          <a:prstGeom prst="rect">
            <a:avLst/>
          </a:prstGeom>
          <a:noFill/>
        </p:spPr>
        <p:txBody>
          <a:bodyPr wrap="square" rtlCol="0">
            <a:spAutoFit/>
          </a:bodyPr>
          <a:lstStyle/>
          <a:p>
            <a:r>
              <a:rPr lang="en-US" dirty="0" smtClean="0"/>
              <a:t>Check your answer</a:t>
            </a:r>
            <a:endParaRPr lang="en-US" dirty="0"/>
          </a:p>
        </p:txBody>
      </p:sp>
      <p:sp>
        <p:nvSpPr>
          <p:cNvPr id="3" name="Action Button: Custom 2">
            <a:hlinkClick r:id="rId4" action="ppaction://hlinksldjump" highlightClick="1"/>
          </p:cNvPr>
          <p:cNvSpPr/>
          <p:nvPr/>
        </p:nvSpPr>
        <p:spPr bwMode="auto">
          <a:xfrm>
            <a:off x="775228" y="4915655"/>
            <a:ext cx="1616437" cy="1715531"/>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33008129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childTnLst>
                          </p:cTn>
                        </p:par>
                        <p:par>
                          <p:cTn id="8" fill="hold">
                            <p:stCondLst>
                              <p:cond delay="500"/>
                            </p:stCondLst>
                            <p:childTnLst>
                              <p:par>
                                <p:cTn id="9" presetID="6" presetClass="emph" presetSubtype="0" autoRev="1" fill="hold" grpId="1" nodeType="afterEffect">
                                  <p:stCondLst>
                                    <p:cond delay="0"/>
                                  </p:stCondLst>
                                  <p:childTnLst>
                                    <p:animScale>
                                      <p:cBhvr>
                                        <p:cTn id="10" dur="1000" fill="hold"/>
                                        <p:tgtEl>
                                          <p:spTgt spid="42"/>
                                        </p:tgtEl>
                                      </p:cBhvr>
                                      <p:by x="400000" y="400000"/>
                                    </p:animScale>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2" nodeType="clickEffect">
                                  <p:stCondLst>
                                    <p:cond delay="0"/>
                                  </p:stCondLst>
                                  <p:childTnLst>
                                    <p:animMotion origin="layout" path="M -2.77778E-7 -3.7037E-6 L -0.26424 -0.13981 " pathEditMode="relative" rAng="0" ptsTypes="AA">
                                      <p:cBhvr>
                                        <p:cTn id="14" dur="2000" fill="hold"/>
                                        <p:tgtEl>
                                          <p:spTgt spid="42"/>
                                        </p:tgtEl>
                                        <p:attrNameLst>
                                          <p:attrName>ppt_x</p:attrName>
                                          <p:attrName>ppt_y</p:attrName>
                                        </p:attrNameLst>
                                      </p:cBhvr>
                                      <p:rCtr x="-13212" y="-6991"/>
                                    </p:animMotion>
                                  </p:childTnLst>
                                  <p:subTnLst>
                                    <p:set>
                                      <p:cBhvr override="childStyle">
                                        <p:cTn dur="1" fill="hold" display="0" masterRel="sameClick" afterEffect="1">
                                          <p:stCondLst>
                                            <p:cond evt="end" delay="0">
                                              <p:tn val="13"/>
                                            </p:cond>
                                          </p:stCondLst>
                                        </p:cTn>
                                        <p:tgtEl>
                                          <p:spTgt spid="42"/>
                                        </p:tgtEl>
                                        <p:attrNameLst>
                                          <p:attrName>style.visibility</p:attrName>
                                        </p:attrNameLst>
                                      </p:cBhvr>
                                      <p:to>
                                        <p:strVal val="hidden"/>
                                      </p:to>
                                    </p:set>
                                  </p:subTnLst>
                                </p:cTn>
                              </p:par>
                            </p:childTnLst>
                          </p:cTn>
                        </p:par>
                        <p:par>
                          <p:cTn id="15" fill="hold">
                            <p:stCondLst>
                              <p:cond delay="2000"/>
                            </p:stCondLst>
                            <p:childTnLst>
                              <p:par>
                                <p:cTn id="16" presetID="3" presetClass="entr" presetSubtype="10" fill="hold" grpId="0" nodeType="afterEffect" nodePh="1">
                                  <p:stCondLst>
                                    <p:cond delay="0"/>
                                  </p:stCondLst>
                                  <p:endCondLst>
                                    <p:cond evt="begin" delay="0">
                                      <p:tn val="16"/>
                                    </p:cond>
                                  </p:endCondLst>
                                  <p:childTnLst>
                                    <p:set>
                                      <p:cBhvr>
                                        <p:cTn id="17" dur="1" fill="hold">
                                          <p:stCondLst>
                                            <p:cond delay="0"/>
                                          </p:stCondLst>
                                        </p:cTn>
                                        <p:tgtEl>
                                          <p:spTgt spid="78"/>
                                        </p:tgtEl>
                                        <p:attrNameLst>
                                          <p:attrName>style.visibility</p:attrName>
                                        </p:attrNameLst>
                                      </p:cBhvr>
                                      <p:to>
                                        <p:strVal val="visible"/>
                                      </p:to>
                                    </p:set>
                                    <p:animEffect transition="in" filter="blinds(horizontal)">
                                      <p:cBhvr>
                                        <p:cTn id="1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42" grpId="0"/>
      <p:bldP spid="42" grpId="1"/>
      <p:bldP spid="42" grpId="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Chart 64"/>
          <p:cNvGraphicFramePr/>
          <p:nvPr>
            <p:extLst>
              <p:ext uri="{D42A27DB-BD31-4B8C-83A1-F6EECF244321}">
                <p14:modId xmlns:p14="http://schemas.microsoft.com/office/powerpoint/2010/main" val="2356387751"/>
              </p:ext>
            </p:extLst>
          </p:nvPr>
        </p:nvGraphicFramePr>
        <p:xfrm>
          <a:off x="3374224" y="2446142"/>
          <a:ext cx="5559981" cy="4252937"/>
        </p:xfrm>
        <a:graphic>
          <a:graphicData uri="http://schemas.openxmlformats.org/drawingml/2006/chart">
            <c:chart xmlns:c="http://schemas.openxmlformats.org/drawingml/2006/chart" xmlns:r="http://schemas.openxmlformats.org/officeDocument/2006/relationships" r:id="rId3"/>
          </a:graphicData>
        </a:graphic>
      </p:graphicFrame>
      <p:sp>
        <p:nvSpPr>
          <p:cNvPr id="63" name="Rectangle 43"/>
          <p:cNvSpPr>
            <a:spLocks noGrp="1" noChangeArrowheads="1"/>
          </p:cNvSpPr>
          <p:nvPr>
            <p:ph type="body" sz="half" idx="1"/>
          </p:nvPr>
        </p:nvSpPr>
        <p:spPr bwMode="auto">
          <a:xfrm>
            <a:off x="98216" y="1298384"/>
            <a:ext cx="3365577" cy="1382712"/>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0" hangingPunct="0"/>
            <a:r>
              <a:rPr lang="en-US" altLang="en-US" sz="3200" dirty="0" smtClean="0">
                <a:solidFill>
                  <a:schemeClr val="tx1"/>
                </a:solidFill>
              </a:rPr>
              <a:t>An educational </a:t>
            </a:r>
            <a:r>
              <a:rPr lang="en-US" altLang="en-US" sz="3200" dirty="0" smtClean="0"/>
              <a:t>book </a:t>
            </a:r>
            <a:r>
              <a:rPr lang="en-US" altLang="en-US" sz="3200" dirty="0" smtClean="0">
                <a:solidFill>
                  <a:schemeClr val="tx1"/>
                </a:solidFill>
              </a:rPr>
              <a:t>published the results of the most popular cities in America. Of the 75,000 surveyed, how </a:t>
            </a:r>
            <a:br>
              <a:rPr lang="en-US" altLang="en-US" sz="3200" dirty="0" smtClean="0">
                <a:solidFill>
                  <a:schemeClr val="tx1"/>
                </a:solidFill>
              </a:rPr>
            </a:br>
            <a:r>
              <a:rPr lang="en-US" altLang="en-US" sz="3200" dirty="0" smtClean="0">
                <a:solidFill>
                  <a:schemeClr val="tx1"/>
                </a:solidFill>
              </a:rPr>
              <a:t>many chose  </a:t>
            </a:r>
            <a:br>
              <a:rPr lang="en-US" altLang="en-US" sz="3200" dirty="0" smtClean="0">
                <a:solidFill>
                  <a:schemeClr val="tx1"/>
                </a:solidFill>
              </a:rPr>
            </a:br>
            <a:r>
              <a:rPr lang="en-US" altLang="en-US" sz="3200" dirty="0" smtClean="0">
                <a:solidFill>
                  <a:schemeClr val="tx1"/>
                </a:solidFill>
              </a:rPr>
              <a:t>New York?</a:t>
            </a:r>
            <a:endParaRPr kumimoji="0" lang="en-US" altLang="en-US" sz="3200" b="0" i="0" u="none" strike="noStrike" cap="none" normalizeH="0" baseline="0" dirty="0" smtClean="0">
              <a:ln>
                <a:noFill/>
              </a:ln>
              <a:solidFill>
                <a:schemeClr val="tx1"/>
              </a:solidFill>
              <a:effectLst/>
            </a:endParaRPr>
          </a:p>
        </p:txBody>
      </p:sp>
      <p:sp>
        <p:nvSpPr>
          <p:cNvPr id="69" name="Rectangle 43"/>
          <p:cNvSpPr txBox="1">
            <a:spLocks noChangeArrowheads="1"/>
          </p:cNvSpPr>
          <p:nvPr/>
        </p:nvSpPr>
        <p:spPr bwMode="auto">
          <a:xfrm>
            <a:off x="4282383" y="2942825"/>
            <a:ext cx="1621110"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Orlando</a:t>
            </a:r>
            <a:endParaRPr lang="en-US" altLang="en-US" sz="2800" b="0" kern="0" dirty="0" smtClean="0">
              <a:solidFill>
                <a:schemeClr val="tx1"/>
              </a:solidFill>
              <a:latin typeface="Arial" pitchFamily="34" charset="0"/>
              <a:cs typeface="Arial" panose="020B0604020202020204" pitchFamily="34" charset="0"/>
            </a:endParaRPr>
          </a:p>
        </p:txBody>
      </p:sp>
      <p:cxnSp>
        <p:nvCxnSpPr>
          <p:cNvPr id="10" name="Straight Arrow Connector 9"/>
          <p:cNvCxnSpPr/>
          <p:nvPr/>
        </p:nvCxnSpPr>
        <p:spPr bwMode="auto">
          <a:xfrm>
            <a:off x="5703602" y="3452709"/>
            <a:ext cx="397778" cy="796860"/>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 name="Rectangle 43"/>
          <p:cNvSpPr txBox="1">
            <a:spLocks noChangeArrowheads="1"/>
          </p:cNvSpPr>
          <p:nvPr/>
        </p:nvSpPr>
        <p:spPr bwMode="auto">
          <a:xfrm>
            <a:off x="7015227" y="2971800"/>
            <a:ext cx="1879410"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New York</a:t>
            </a:r>
            <a:endParaRPr lang="en-US" altLang="en-US" sz="2800" b="0" kern="0" dirty="0">
              <a:solidFill>
                <a:schemeClr val="tx1"/>
              </a:solidFill>
              <a:latin typeface="Arial" pitchFamily="34" charset="0"/>
              <a:cs typeface="Arial" panose="020B0604020202020204" pitchFamily="34" charset="0"/>
            </a:endParaRPr>
          </a:p>
        </p:txBody>
      </p:sp>
      <p:sp>
        <p:nvSpPr>
          <p:cNvPr id="184" name="Rectangle 43"/>
          <p:cNvSpPr txBox="1">
            <a:spLocks noChangeArrowheads="1"/>
          </p:cNvSpPr>
          <p:nvPr/>
        </p:nvSpPr>
        <p:spPr bwMode="auto">
          <a:xfrm>
            <a:off x="3506178" y="4847160"/>
            <a:ext cx="1625481" cy="560048"/>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Las Vegas</a:t>
            </a:r>
            <a:endParaRPr lang="en-US" altLang="en-US" sz="2800" b="0" kern="0" dirty="0">
              <a:solidFill>
                <a:schemeClr val="tx1"/>
              </a:solidFill>
              <a:latin typeface="Arial" pitchFamily="34" charset="0"/>
              <a:cs typeface="Arial" panose="020B0604020202020204" pitchFamily="34" charset="0"/>
            </a:endParaRPr>
          </a:p>
        </p:txBody>
      </p:sp>
      <p:cxnSp>
        <p:nvCxnSpPr>
          <p:cNvPr id="185" name="Straight Arrow Connector 184"/>
          <p:cNvCxnSpPr/>
          <p:nvPr/>
        </p:nvCxnSpPr>
        <p:spPr bwMode="auto">
          <a:xfrm flipV="1">
            <a:off x="4887310" y="5507048"/>
            <a:ext cx="999415" cy="55186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43"/>
          <p:cNvSpPr txBox="1">
            <a:spLocks noChangeArrowheads="1"/>
          </p:cNvSpPr>
          <p:nvPr/>
        </p:nvSpPr>
        <p:spPr bwMode="auto">
          <a:xfrm>
            <a:off x="3491476" y="2444632"/>
            <a:ext cx="5636760"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algn="ctr" eaLnBrk="0" hangingPunct="0">
              <a:lnSpc>
                <a:spcPct val="100000"/>
              </a:lnSpc>
            </a:pPr>
            <a:r>
              <a:rPr lang="en-US" altLang="en-US" sz="3600" kern="0" dirty="0" smtClean="0">
                <a:solidFill>
                  <a:schemeClr val="tx1"/>
                </a:solidFill>
                <a:latin typeface="Arial" panose="020B0604020202020204" pitchFamily="34" charset="0"/>
                <a:cs typeface="Arial" panose="020B0604020202020204" pitchFamily="34" charset="0"/>
              </a:rPr>
              <a:t>Popular US Cities</a:t>
            </a:r>
            <a:endParaRPr lang="en-US" altLang="en-US" sz="3600" b="0" kern="0" dirty="0" smtClean="0">
              <a:solidFill>
                <a:schemeClr val="tx1"/>
              </a:solidFill>
              <a:latin typeface="Arial" pitchFamily="34" charset="0"/>
              <a:cs typeface="Arial" panose="020B0604020202020204" pitchFamily="34" charset="0"/>
            </a:endParaRPr>
          </a:p>
        </p:txBody>
      </p:sp>
      <p:sp>
        <p:nvSpPr>
          <p:cNvPr id="39" name="Rectangle 43"/>
          <p:cNvSpPr txBox="1">
            <a:spLocks noChangeArrowheads="1"/>
          </p:cNvSpPr>
          <p:nvPr/>
        </p:nvSpPr>
        <p:spPr bwMode="auto">
          <a:xfrm>
            <a:off x="4192758" y="3450741"/>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15%</a:t>
            </a:r>
            <a:endParaRPr lang="en-US" altLang="en-US" sz="3200" b="0" kern="0" dirty="0">
              <a:solidFill>
                <a:schemeClr val="tx1"/>
              </a:solidFill>
              <a:latin typeface="Arial" pitchFamily="34" charset="0"/>
              <a:cs typeface="Arial" panose="020B0604020202020204" pitchFamily="34" charset="0"/>
            </a:endParaRPr>
          </a:p>
        </p:txBody>
      </p:sp>
      <p:sp>
        <p:nvSpPr>
          <p:cNvPr id="41" name="Rectangle 43"/>
          <p:cNvSpPr txBox="1">
            <a:spLocks noChangeArrowheads="1"/>
          </p:cNvSpPr>
          <p:nvPr/>
        </p:nvSpPr>
        <p:spPr bwMode="auto">
          <a:xfrm>
            <a:off x="3919183" y="5678181"/>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25%</a:t>
            </a:r>
            <a:endParaRPr lang="en-US" altLang="en-US" sz="3200" b="0" kern="0" dirty="0">
              <a:solidFill>
                <a:schemeClr val="tx1"/>
              </a:solidFill>
              <a:latin typeface="Arial" pitchFamily="34" charset="0"/>
              <a:cs typeface="Arial" panose="020B0604020202020204" pitchFamily="34" charset="0"/>
            </a:endParaRPr>
          </a:p>
        </p:txBody>
      </p:sp>
      <p:sp>
        <p:nvSpPr>
          <p:cNvPr id="40" name="Rectangle 43"/>
          <p:cNvSpPr txBox="1">
            <a:spLocks noChangeArrowheads="1"/>
          </p:cNvSpPr>
          <p:nvPr/>
        </p:nvSpPr>
        <p:spPr bwMode="auto">
          <a:xfrm>
            <a:off x="7687582" y="3477080"/>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60%</a:t>
            </a:r>
            <a:endParaRPr lang="en-US" altLang="en-US" sz="3200" b="0" kern="0" dirty="0">
              <a:solidFill>
                <a:schemeClr val="tx1"/>
              </a:solidFill>
              <a:latin typeface="Arial" pitchFamily="34" charset="0"/>
              <a:cs typeface="Arial" panose="020B0604020202020204" pitchFamily="34" charset="0"/>
            </a:endParaRPr>
          </a:p>
        </p:txBody>
      </p:sp>
      <p:sp>
        <p:nvSpPr>
          <p:cNvPr id="42" name="Rectangle 43"/>
          <p:cNvSpPr txBox="1">
            <a:spLocks noChangeArrowheads="1"/>
          </p:cNvSpPr>
          <p:nvPr/>
        </p:nvSpPr>
        <p:spPr bwMode="auto">
          <a:xfrm>
            <a:off x="7687582" y="3474720"/>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rgbClr val="0000FF"/>
                </a:solidFill>
                <a:latin typeface="Arial" panose="020B0604020202020204" pitchFamily="34" charset="0"/>
                <a:cs typeface="Arial" panose="020B0604020202020204" pitchFamily="34" charset="0"/>
              </a:rPr>
              <a:t>60%</a:t>
            </a:r>
            <a:endParaRPr lang="en-US" altLang="en-US" sz="3200" b="0" kern="0" dirty="0">
              <a:solidFill>
                <a:srgbClr val="0000FF"/>
              </a:solidFill>
              <a:latin typeface="Arial" pitchFamily="34" charset="0"/>
              <a:cs typeface="Arial" panose="020B0604020202020204" pitchFamily="34" charset="0"/>
            </a:endParaRPr>
          </a:p>
        </p:txBody>
      </p:sp>
      <p:cxnSp>
        <p:nvCxnSpPr>
          <p:cNvPr id="151" name="Straight Arrow Connector 150"/>
          <p:cNvCxnSpPr/>
          <p:nvPr/>
        </p:nvCxnSpPr>
        <p:spPr bwMode="auto">
          <a:xfrm flipH="1">
            <a:off x="6984123" y="3860587"/>
            <a:ext cx="671927" cy="57482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p:nvSpPr>
        <p:spPr>
          <a:xfrm>
            <a:off x="4222528" y="1567072"/>
            <a:ext cx="4304999" cy="600164"/>
          </a:xfrm>
          <a:prstGeom prst="rect">
            <a:avLst/>
          </a:prstGeom>
          <a:noFill/>
        </p:spPr>
        <p:txBody>
          <a:bodyPr wrap="square" rtlCol="0">
            <a:spAutoFit/>
          </a:bodyPr>
          <a:lstStyle/>
          <a:p>
            <a:r>
              <a:rPr lang="en-US" dirty="0" smtClean="0"/>
              <a:t>Check your answer</a:t>
            </a:r>
            <a:endParaRPr lang="en-US" dirty="0"/>
          </a:p>
        </p:txBody>
      </p:sp>
      <p:sp>
        <p:nvSpPr>
          <p:cNvPr id="3" name="Action Button: Custom 2">
            <a:hlinkClick r:id="rId4" action="ppaction://hlinksldjump" highlightClick="1"/>
          </p:cNvPr>
          <p:cNvSpPr/>
          <p:nvPr/>
        </p:nvSpPr>
        <p:spPr bwMode="auto">
          <a:xfrm>
            <a:off x="3678218" y="1517585"/>
            <a:ext cx="4915286" cy="676315"/>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3277586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childTnLst>
                          </p:cTn>
                        </p:par>
                        <p:par>
                          <p:cTn id="8" fill="hold">
                            <p:stCondLst>
                              <p:cond delay="500"/>
                            </p:stCondLst>
                            <p:childTnLst>
                              <p:par>
                                <p:cTn id="9" presetID="6" presetClass="emph" presetSubtype="0" autoRev="1" fill="hold" grpId="1" nodeType="afterEffect">
                                  <p:stCondLst>
                                    <p:cond delay="0"/>
                                  </p:stCondLst>
                                  <p:childTnLst>
                                    <p:animScale>
                                      <p:cBhvr>
                                        <p:cTn id="10" dur="1000" fill="hold"/>
                                        <p:tgtEl>
                                          <p:spTgt spid="42"/>
                                        </p:tgtEl>
                                      </p:cBhvr>
                                      <p:by x="400000" y="400000"/>
                                    </p:animScale>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2" nodeType="clickEffect">
                                  <p:stCondLst>
                                    <p:cond delay="0"/>
                                  </p:stCondLst>
                                  <p:childTnLst>
                                    <p:animMotion origin="layout" path="M -2.77778E-7 -3.33333E-6 L -0.63507 0.12199 " pathEditMode="relative" rAng="0" ptsTypes="AA">
                                      <p:cBhvr>
                                        <p:cTn id="14" dur="2000" fill="hold"/>
                                        <p:tgtEl>
                                          <p:spTgt spid="42"/>
                                        </p:tgtEl>
                                        <p:attrNameLst>
                                          <p:attrName>ppt_x</p:attrName>
                                          <p:attrName>ppt_y</p:attrName>
                                        </p:attrNameLst>
                                      </p:cBhvr>
                                      <p:rCtr x="-31753" y="6088"/>
                                    </p:animMotion>
                                  </p:childTnLst>
                                  <p:subTnLst>
                                    <p:set>
                                      <p:cBhvr override="childStyle">
                                        <p:cTn dur="1" fill="hold" display="0" masterRel="sameClick" afterEffect="1">
                                          <p:stCondLst>
                                            <p:cond evt="end" delay="0">
                                              <p:tn val="13"/>
                                            </p:cond>
                                          </p:stCondLst>
                                        </p:cTn>
                                        <p:tgtEl>
                                          <p:spTgt spid="4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2" grpId="1"/>
      <p:bldP spid="42" grpId="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Chart 64"/>
          <p:cNvGraphicFramePr/>
          <p:nvPr>
            <p:extLst>
              <p:ext uri="{D42A27DB-BD31-4B8C-83A1-F6EECF244321}">
                <p14:modId xmlns:p14="http://schemas.microsoft.com/office/powerpoint/2010/main" val="3139338020"/>
              </p:ext>
            </p:extLst>
          </p:nvPr>
        </p:nvGraphicFramePr>
        <p:xfrm>
          <a:off x="3407213" y="1802817"/>
          <a:ext cx="5549165" cy="4927343"/>
        </p:xfrm>
        <a:graphic>
          <a:graphicData uri="http://schemas.openxmlformats.org/drawingml/2006/chart">
            <c:chart xmlns:c="http://schemas.openxmlformats.org/drawingml/2006/chart" xmlns:r="http://schemas.openxmlformats.org/officeDocument/2006/relationships" r:id="rId3"/>
          </a:graphicData>
        </a:graphic>
      </p:graphicFrame>
      <p:sp>
        <p:nvSpPr>
          <p:cNvPr id="63" name="Rectangle 43"/>
          <p:cNvSpPr>
            <a:spLocks noGrp="1" noChangeArrowheads="1"/>
          </p:cNvSpPr>
          <p:nvPr>
            <p:ph type="body" sz="half" idx="1"/>
          </p:nvPr>
        </p:nvSpPr>
        <p:spPr bwMode="auto">
          <a:xfrm>
            <a:off x="98216" y="1283010"/>
            <a:ext cx="3464542" cy="1382712"/>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0" hangingPunct="0"/>
            <a:r>
              <a:rPr lang="en-US" altLang="en-US" sz="3000" dirty="0" smtClean="0"/>
              <a:t>1</a:t>
            </a:r>
            <a:r>
              <a:rPr lang="en-US" altLang="en-US" sz="3000" dirty="0" smtClean="0">
                <a:solidFill>
                  <a:schemeClr val="tx1"/>
                </a:solidFill>
              </a:rPr>
              <a:t>) Larry is taking sign-ups for the barbecue.  Of the 50</a:t>
            </a:r>
            <a:r>
              <a:rPr lang="en-US" altLang="en-US" sz="3000" dirty="0" smtClean="0"/>
              <a:t> people in high school that signed up for the barbecue, how </a:t>
            </a:r>
            <a:br>
              <a:rPr lang="en-US" altLang="en-US" sz="3000" dirty="0" smtClean="0"/>
            </a:br>
            <a:r>
              <a:rPr lang="en-US" altLang="en-US" sz="3000" dirty="0" smtClean="0"/>
              <a:t>many of them </a:t>
            </a:r>
            <a:br>
              <a:rPr lang="en-US" altLang="en-US" sz="3000" dirty="0" smtClean="0"/>
            </a:br>
            <a:r>
              <a:rPr lang="en-US" altLang="en-US" sz="3000" dirty="0" smtClean="0"/>
              <a:t>were juniors?</a:t>
            </a:r>
            <a:endParaRPr kumimoji="0" lang="en-US" altLang="en-US" sz="3000" b="0" i="0" u="none" strike="noStrike" cap="none" normalizeH="0" baseline="0" dirty="0" smtClean="0">
              <a:ln>
                <a:noFill/>
              </a:ln>
              <a:solidFill>
                <a:schemeClr val="tx1"/>
              </a:solidFill>
              <a:effectLst/>
            </a:endParaRPr>
          </a:p>
        </p:txBody>
      </p:sp>
      <p:sp>
        <p:nvSpPr>
          <p:cNvPr id="69" name="Rectangle 43"/>
          <p:cNvSpPr txBox="1">
            <a:spLocks noChangeArrowheads="1"/>
          </p:cNvSpPr>
          <p:nvPr/>
        </p:nvSpPr>
        <p:spPr bwMode="auto">
          <a:xfrm>
            <a:off x="4426762" y="2942825"/>
            <a:ext cx="1500611"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Juniors</a:t>
            </a:r>
            <a:endParaRPr lang="en-US" altLang="en-US" sz="2800" b="0" kern="0" dirty="0" smtClean="0">
              <a:solidFill>
                <a:schemeClr val="tx1"/>
              </a:solidFill>
              <a:latin typeface="Arial" pitchFamily="34" charset="0"/>
              <a:cs typeface="Arial" panose="020B0604020202020204" pitchFamily="34" charset="0"/>
            </a:endParaRPr>
          </a:p>
        </p:txBody>
      </p:sp>
      <p:cxnSp>
        <p:nvCxnSpPr>
          <p:cNvPr id="10" name="Straight Arrow Connector 9"/>
          <p:cNvCxnSpPr/>
          <p:nvPr/>
        </p:nvCxnSpPr>
        <p:spPr bwMode="auto">
          <a:xfrm>
            <a:off x="5631025" y="3458219"/>
            <a:ext cx="470355" cy="791350"/>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 name="Rectangle 43"/>
          <p:cNvSpPr txBox="1">
            <a:spLocks noChangeArrowheads="1"/>
          </p:cNvSpPr>
          <p:nvPr/>
        </p:nvSpPr>
        <p:spPr bwMode="auto">
          <a:xfrm>
            <a:off x="6700088" y="2957225"/>
            <a:ext cx="2443912"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Sophomores</a:t>
            </a:r>
            <a:endParaRPr lang="en-US" altLang="en-US" sz="2800" b="0" kern="0" dirty="0">
              <a:solidFill>
                <a:schemeClr val="tx1"/>
              </a:solidFill>
              <a:latin typeface="Arial" pitchFamily="34" charset="0"/>
              <a:cs typeface="Arial" panose="020B0604020202020204" pitchFamily="34" charset="0"/>
            </a:endParaRPr>
          </a:p>
        </p:txBody>
      </p:sp>
      <p:cxnSp>
        <p:nvCxnSpPr>
          <p:cNvPr id="151" name="Straight Arrow Connector 150"/>
          <p:cNvCxnSpPr/>
          <p:nvPr/>
        </p:nvCxnSpPr>
        <p:spPr bwMode="auto">
          <a:xfrm flipH="1">
            <a:off x="6984123" y="3860587"/>
            <a:ext cx="671927" cy="57482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Rectangle 43"/>
          <p:cNvSpPr txBox="1">
            <a:spLocks noChangeArrowheads="1"/>
          </p:cNvSpPr>
          <p:nvPr/>
        </p:nvSpPr>
        <p:spPr bwMode="auto">
          <a:xfrm>
            <a:off x="3455378" y="6114483"/>
            <a:ext cx="2076926" cy="560048"/>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Freshman</a:t>
            </a:r>
            <a:endParaRPr lang="en-US" altLang="en-US" sz="2800" b="0" kern="0" dirty="0">
              <a:solidFill>
                <a:schemeClr val="tx1"/>
              </a:solidFill>
              <a:latin typeface="Arial" pitchFamily="34" charset="0"/>
              <a:cs typeface="Arial" panose="020B0604020202020204" pitchFamily="34" charset="0"/>
            </a:endParaRPr>
          </a:p>
        </p:txBody>
      </p:sp>
      <p:cxnSp>
        <p:nvCxnSpPr>
          <p:cNvPr id="185" name="Straight Arrow Connector 184"/>
          <p:cNvCxnSpPr/>
          <p:nvPr/>
        </p:nvCxnSpPr>
        <p:spPr bwMode="auto">
          <a:xfrm flipV="1">
            <a:off x="4887310" y="5507048"/>
            <a:ext cx="999415" cy="551869"/>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43"/>
          <p:cNvSpPr txBox="1">
            <a:spLocks noChangeArrowheads="1"/>
          </p:cNvSpPr>
          <p:nvPr/>
        </p:nvSpPr>
        <p:spPr bwMode="auto">
          <a:xfrm>
            <a:off x="3507240" y="1900281"/>
            <a:ext cx="5636760"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algn="ctr" eaLnBrk="0" hangingPunct="0">
              <a:lnSpc>
                <a:spcPct val="100000"/>
              </a:lnSpc>
            </a:pPr>
            <a:r>
              <a:rPr lang="en-US" altLang="en-US" sz="3600" kern="0" dirty="0" smtClean="0">
                <a:solidFill>
                  <a:schemeClr val="tx1"/>
                </a:solidFill>
                <a:latin typeface="Arial" panose="020B0604020202020204" pitchFamily="34" charset="0"/>
                <a:cs typeface="Arial" panose="020B0604020202020204" pitchFamily="34" charset="0"/>
              </a:rPr>
              <a:t>BBQ</a:t>
            </a:r>
            <a:r>
              <a:rPr lang="en-US" altLang="en-US" sz="3600" kern="0" dirty="0" smtClean="0">
                <a:solidFill>
                  <a:schemeClr val="tx1"/>
                </a:solidFill>
                <a:latin typeface="Arial" panose="020B0604020202020204" pitchFamily="34" charset="0"/>
                <a:cs typeface="Arial" panose="020B0604020202020204" pitchFamily="34" charset="0"/>
              </a:rPr>
              <a:t> </a:t>
            </a:r>
            <a:r>
              <a:rPr lang="en-US" altLang="en-US" sz="3600" kern="0" dirty="0" smtClean="0">
                <a:solidFill>
                  <a:schemeClr val="tx1"/>
                </a:solidFill>
                <a:latin typeface="Arial" panose="020B0604020202020204" pitchFamily="34" charset="0"/>
                <a:cs typeface="Arial" panose="020B0604020202020204" pitchFamily="34" charset="0"/>
              </a:rPr>
              <a:t>Sign-ups</a:t>
            </a:r>
            <a:endParaRPr lang="en-US" altLang="en-US" sz="3600" b="0" kern="0" dirty="0" smtClean="0">
              <a:solidFill>
                <a:schemeClr val="tx1"/>
              </a:solidFill>
              <a:latin typeface="Arial" pitchFamily="34" charset="0"/>
              <a:cs typeface="Arial" panose="020B0604020202020204" pitchFamily="34" charset="0"/>
            </a:endParaRPr>
          </a:p>
        </p:txBody>
      </p:sp>
      <p:sp>
        <p:nvSpPr>
          <p:cNvPr id="39" name="Rectangle 43"/>
          <p:cNvSpPr txBox="1">
            <a:spLocks noChangeArrowheads="1"/>
          </p:cNvSpPr>
          <p:nvPr/>
        </p:nvSpPr>
        <p:spPr bwMode="auto">
          <a:xfrm>
            <a:off x="4217766" y="3321814"/>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20%</a:t>
            </a:r>
            <a:endParaRPr lang="en-US" altLang="en-US" sz="3200" b="0" kern="0" dirty="0">
              <a:solidFill>
                <a:schemeClr val="tx1"/>
              </a:solidFill>
              <a:latin typeface="Arial" pitchFamily="34" charset="0"/>
              <a:cs typeface="Arial" panose="020B0604020202020204" pitchFamily="34" charset="0"/>
            </a:endParaRPr>
          </a:p>
        </p:txBody>
      </p:sp>
      <p:sp>
        <p:nvSpPr>
          <p:cNvPr id="40" name="Rectangle 43"/>
          <p:cNvSpPr txBox="1">
            <a:spLocks noChangeArrowheads="1"/>
          </p:cNvSpPr>
          <p:nvPr/>
        </p:nvSpPr>
        <p:spPr bwMode="auto">
          <a:xfrm>
            <a:off x="7687582" y="3477080"/>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30%</a:t>
            </a:r>
            <a:endParaRPr lang="en-US" altLang="en-US" sz="3200" b="0" kern="0" dirty="0">
              <a:solidFill>
                <a:schemeClr val="tx1"/>
              </a:solidFill>
              <a:latin typeface="Arial" pitchFamily="34" charset="0"/>
              <a:cs typeface="Arial" panose="020B0604020202020204" pitchFamily="34" charset="0"/>
            </a:endParaRPr>
          </a:p>
        </p:txBody>
      </p:sp>
      <p:sp>
        <p:nvSpPr>
          <p:cNvPr id="31" name="Rectangle 43"/>
          <p:cNvSpPr txBox="1">
            <a:spLocks noChangeArrowheads="1"/>
          </p:cNvSpPr>
          <p:nvPr/>
        </p:nvSpPr>
        <p:spPr bwMode="auto">
          <a:xfrm>
            <a:off x="3339950" y="4052442"/>
            <a:ext cx="1556365" cy="544059"/>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2800" kern="0" dirty="0" smtClean="0">
                <a:solidFill>
                  <a:schemeClr val="tx1"/>
                </a:solidFill>
                <a:latin typeface="Arial" panose="020B0604020202020204" pitchFamily="34" charset="0"/>
                <a:cs typeface="Arial" panose="020B0604020202020204" pitchFamily="34" charset="0"/>
              </a:rPr>
              <a:t>Seniors</a:t>
            </a:r>
            <a:endParaRPr lang="en-US" altLang="en-US" sz="2800" b="0" kern="0" dirty="0" smtClean="0">
              <a:solidFill>
                <a:schemeClr val="tx1"/>
              </a:solidFill>
              <a:latin typeface="Arial" pitchFamily="34" charset="0"/>
              <a:cs typeface="Arial" panose="020B0604020202020204" pitchFamily="34" charset="0"/>
            </a:endParaRPr>
          </a:p>
        </p:txBody>
      </p:sp>
      <p:cxnSp>
        <p:nvCxnSpPr>
          <p:cNvPr id="32" name="Straight Arrow Connector 31"/>
          <p:cNvCxnSpPr/>
          <p:nvPr/>
        </p:nvCxnSpPr>
        <p:spPr bwMode="auto">
          <a:xfrm flipV="1">
            <a:off x="4684295" y="4830559"/>
            <a:ext cx="946730" cy="13348"/>
          </a:xfrm>
          <a:prstGeom prst="straightConnector1">
            <a:avLst/>
          </a:prstGeom>
          <a:noFill/>
          <a:ln w="6350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tangle 43"/>
          <p:cNvSpPr txBox="1">
            <a:spLocks noChangeArrowheads="1"/>
          </p:cNvSpPr>
          <p:nvPr/>
        </p:nvSpPr>
        <p:spPr bwMode="auto">
          <a:xfrm>
            <a:off x="3641214" y="4579121"/>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smtClean="0">
                <a:solidFill>
                  <a:schemeClr val="tx1"/>
                </a:solidFill>
                <a:latin typeface="Arial" panose="020B0604020202020204" pitchFamily="34" charset="0"/>
                <a:cs typeface="Arial" panose="020B0604020202020204" pitchFamily="34" charset="0"/>
              </a:rPr>
              <a:t>15%</a:t>
            </a:r>
            <a:endParaRPr lang="en-US" altLang="en-US" sz="3200" b="0" kern="0" dirty="0">
              <a:solidFill>
                <a:schemeClr val="tx1"/>
              </a:solidFill>
              <a:latin typeface="Arial" pitchFamily="34" charset="0"/>
              <a:cs typeface="Arial" panose="020B0604020202020204" pitchFamily="34" charset="0"/>
            </a:endParaRPr>
          </a:p>
        </p:txBody>
      </p:sp>
      <p:sp>
        <p:nvSpPr>
          <p:cNvPr id="41" name="Rectangle 43"/>
          <p:cNvSpPr txBox="1">
            <a:spLocks noChangeArrowheads="1"/>
          </p:cNvSpPr>
          <p:nvPr/>
        </p:nvSpPr>
        <p:spPr bwMode="auto">
          <a:xfrm>
            <a:off x="3919183" y="5678181"/>
            <a:ext cx="1116607" cy="691356"/>
          </a:xfrm>
          <a:prstGeom prst="rect">
            <a:avLst/>
          </a:prstGeom>
          <a:noFill/>
          <a:ln>
            <a:noFill/>
          </a:ln>
          <a:effectLst/>
          <a:extLst>
            <a:ext uri="{909E8E84-426E-40dd-AFC4-6F175D3DCCD1}">
              <a14:hiddenFill xmlns:a14="http://schemas.microsoft.com/office/drawing/2010/main">
                <a:solidFill>
                  <a:srgbClr val="808080">
                    <a:alpha val="75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ct val="0"/>
              </a:spcAft>
              <a:defRPr sz="4400" b="1">
                <a:solidFill>
                  <a:schemeClr val="bg1"/>
                </a:solidFill>
                <a:latin typeface="+mn-lt"/>
                <a:ea typeface="+mn-ea"/>
                <a:cs typeface="+mn-cs"/>
              </a:defRPr>
            </a:lvl1pPr>
            <a:lvl2pPr marL="457200" indent="0" algn="l" rtl="0" fontAlgn="base">
              <a:spcBef>
                <a:spcPct val="20000"/>
              </a:spcBef>
              <a:spcAft>
                <a:spcPct val="0"/>
              </a:spcAft>
              <a:buNone/>
              <a:defRPr sz="2800" b="1">
                <a:solidFill>
                  <a:schemeClr val="bg1"/>
                </a:solidFill>
                <a:latin typeface="+mn-lt"/>
              </a:defRPr>
            </a:lvl2pPr>
            <a:lvl3pPr marL="914400" indent="0" algn="l" rtl="0" fontAlgn="base">
              <a:spcBef>
                <a:spcPct val="20000"/>
              </a:spcBef>
              <a:spcAft>
                <a:spcPct val="0"/>
              </a:spcAft>
              <a:buNone/>
              <a:defRPr sz="2400" b="1">
                <a:solidFill>
                  <a:schemeClr val="bg1"/>
                </a:solidFill>
                <a:latin typeface="+mn-lt"/>
              </a:defRPr>
            </a:lvl3pPr>
            <a:lvl4pPr marL="1600200" indent="-228600" algn="l" rtl="0" fontAlgn="base">
              <a:spcBef>
                <a:spcPct val="20000"/>
              </a:spcBef>
              <a:spcAft>
                <a:spcPct val="0"/>
              </a:spcAft>
              <a:buChar char="–"/>
              <a:defRPr sz="2000" b="1">
                <a:solidFill>
                  <a:schemeClr val="bg1"/>
                </a:solidFill>
                <a:latin typeface="+mn-lt"/>
              </a:defRPr>
            </a:lvl4pPr>
            <a:lvl5pPr marL="2057400" indent="-228600" algn="l" rtl="0" fontAlgn="base">
              <a:spcBef>
                <a:spcPct val="20000"/>
              </a:spcBef>
              <a:spcAft>
                <a:spcPct val="0"/>
              </a:spcAft>
              <a:buChar char="»"/>
              <a:defRPr sz="2000" b="1">
                <a:solidFill>
                  <a:schemeClr val="bg1"/>
                </a:solidFill>
                <a:latin typeface="+mn-lt"/>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a:lstStyle>
          <a:p>
            <a:pPr eaLnBrk="0" hangingPunct="0">
              <a:lnSpc>
                <a:spcPct val="100000"/>
              </a:lnSpc>
            </a:pPr>
            <a:r>
              <a:rPr lang="en-US" altLang="en-US" sz="3200" kern="0" dirty="0">
                <a:solidFill>
                  <a:schemeClr val="tx1"/>
                </a:solidFill>
                <a:latin typeface="Arial" panose="020B0604020202020204" pitchFamily="34" charset="0"/>
                <a:cs typeface="Arial" panose="020B0604020202020204" pitchFamily="34" charset="0"/>
              </a:rPr>
              <a:t>3</a:t>
            </a:r>
            <a:r>
              <a:rPr lang="en-US" altLang="en-US" sz="3200" kern="0" dirty="0" smtClean="0">
                <a:solidFill>
                  <a:schemeClr val="tx1"/>
                </a:solidFill>
                <a:latin typeface="Arial" panose="020B0604020202020204" pitchFamily="34" charset="0"/>
                <a:cs typeface="Arial" panose="020B0604020202020204" pitchFamily="34" charset="0"/>
              </a:rPr>
              <a:t>5%</a:t>
            </a:r>
            <a:endParaRPr lang="en-US" altLang="en-US" sz="3200" b="0" kern="0" dirty="0">
              <a:solidFill>
                <a:schemeClr val="tx1"/>
              </a:solidFill>
              <a:latin typeface="Arial" pitchFamily="34" charset="0"/>
              <a:cs typeface="Arial" panose="020B0604020202020204" pitchFamily="34" charset="0"/>
            </a:endParaRPr>
          </a:p>
        </p:txBody>
      </p:sp>
      <p:sp>
        <p:nvSpPr>
          <p:cNvPr id="2" name="TextBox 1"/>
          <p:cNvSpPr txBox="1"/>
          <p:nvPr/>
        </p:nvSpPr>
        <p:spPr>
          <a:xfrm>
            <a:off x="296896" y="5509493"/>
            <a:ext cx="2837012" cy="1098762"/>
          </a:xfrm>
          <a:prstGeom prst="rect">
            <a:avLst/>
          </a:prstGeom>
          <a:noFill/>
        </p:spPr>
        <p:txBody>
          <a:bodyPr wrap="square" rtlCol="0">
            <a:spAutoFit/>
          </a:bodyPr>
          <a:lstStyle/>
          <a:p>
            <a:r>
              <a:rPr lang="en-US" dirty="0" smtClean="0"/>
              <a:t>Check your answer</a:t>
            </a:r>
            <a:endParaRPr lang="en-US" dirty="0"/>
          </a:p>
        </p:txBody>
      </p:sp>
      <p:sp>
        <p:nvSpPr>
          <p:cNvPr id="3" name="Action Button: Custom 2">
            <a:hlinkClick r:id="rId4" action="ppaction://hlinksldjump" highlightClick="1"/>
          </p:cNvPr>
          <p:cNvSpPr/>
          <p:nvPr/>
        </p:nvSpPr>
        <p:spPr bwMode="auto">
          <a:xfrm>
            <a:off x="511322" y="5509494"/>
            <a:ext cx="2457643" cy="1105198"/>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1809168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a:xfrm>
            <a:off x="385512" y="1603456"/>
            <a:ext cx="8582025" cy="4765257"/>
          </a:xfrm>
        </p:spPr>
        <p:txBody>
          <a:bodyPr/>
          <a:lstStyle/>
          <a:p>
            <a:r>
              <a:rPr lang="en-US" altLang="en-US" dirty="0" smtClean="0"/>
              <a:t>1) Biased = not equally picked. </a:t>
            </a:r>
          </a:p>
          <a:p>
            <a:endParaRPr lang="en-US" altLang="en-US" sz="2200" dirty="0" smtClean="0"/>
          </a:p>
          <a:p>
            <a:r>
              <a:rPr lang="en-US" altLang="en-US" dirty="0" smtClean="0"/>
              <a:t>2) Not Biased = equally picked (random).</a:t>
            </a:r>
            <a:endParaRPr lang="en-US" altLang="en-US" dirty="0"/>
          </a:p>
        </p:txBody>
      </p:sp>
      <p:sp>
        <p:nvSpPr>
          <p:cNvPr id="138244" name="Rectangle 4"/>
          <p:cNvSpPr>
            <a:spLocks noChangeArrowheads="1"/>
          </p:cNvSpPr>
          <p:nvPr/>
        </p:nvSpPr>
        <p:spPr bwMode="auto">
          <a:xfrm>
            <a:off x="0" y="58738"/>
            <a:ext cx="9220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0"/>
              </a:spcBef>
              <a:defRPr sz="6000" b="1">
                <a:solidFill>
                  <a:schemeClr val="tx1"/>
                </a:solidFill>
                <a:latin typeface="Arial" charset="0"/>
              </a:defRPr>
            </a:lvl1pPr>
            <a:lvl2pPr>
              <a:spcBef>
                <a:spcPct val="0"/>
              </a:spcBef>
              <a:defRPr sz="6000" b="1">
                <a:solidFill>
                  <a:schemeClr val="tx1"/>
                </a:solidFill>
                <a:latin typeface="Arial" charset="0"/>
              </a:defRPr>
            </a:lvl2pPr>
            <a:lvl3pPr>
              <a:spcBef>
                <a:spcPct val="0"/>
              </a:spcBef>
              <a:defRPr sz="6000" b="1">
                <a:solidFill>
                  <a:schemeClr val="tx1"/>
                </a:solidFill>
                <a:latin typeface="Arial" charset="0"/>
              </a:defRPr>
            </a:lvl3pPr>
            <a:lvl4pPr>
              <a:spcBef>
                <a:spcPct val="0"/>
              </a:spcBef>
              <a:defRPr sz="6000" b="1">
                <a:solidFill>
                  <a:schemeClr val="tx1"/>
                </a:solidFill>
                <a:latin typeface="Arial" charset="0"/>
              </a:defRPr>
            </a:lvl4pPr>
            <a:lvl5pPr>
              <a:spcBef>
                <a:spcPct val="0"/>
              </a:spcBef>
              <a:defRPr sz="6000" b="1">
                <a:solidFill>
                  <a:schemeClr val="tx1"/>
                </a:solidFill>
                <a:latin typeface="Arial" charset="0"/>
              </a:defRPr>
            </a:lvl5pPr>
            <a:lvl6pPr marL="457200" algn="ctr" fontAlgn="base">
              <a:spcBef>
                <a:spcPct val="0"/>
              </a:spcBef>
              <a:spcAft>
                <a:spcPct val="0"/>
              </a:spcAft>
              <a:defRPr sz="6000" b="1">
                <a:solidFill>
                  <a:schemeClr val="tx1"/>
                </a:solidFill>
                <a:latin typeface="Arial" charset="0"/>
              </a:defRPr>
            </a:lvl6pPr>
            <a:lvl7pPr marL="914400" algn="ctr" fontAlgn="base">
              <a:spcBef>
                <a:spcPct val="0"/>
              </a:spcBef>
              <a:spcAft>
                <a:spcPct val="0"/>
              </a:spcAft>
              <a:defRPr sz="6000" b="1">
                <a:solidFill>
                  <a:schemeClr val="tx1"/>
                </a:solidFill>
                <a:latin typeface="Arial" charset="0"/>
              </a:defRPr>
            </a:lvl7pPr>
            <a:lvl8pPr marL="1371600" algn="ctr" fontAlgn="base">
              <a:spcBef>
                <a:spcPct val="0"/>
              </a:spcBef>
              <a:spcAft>
                <a:spcPct val="0"/>
              </a:spcAft>
              <a:defRPr sz="6000" b="1">
                <a:solidFill>
                  <a:schemeClr val="tx1"/>
                </a:solidFill>
                <a:latin typeface="Arial" charset="0"/>
              </a:defRPr>
            </a:lvl8pPr>
            <a:lvl9pPr marL="1828800" algn="ctr" fontAlgn="base">
              <a:spcBef>
                <a:spcPct val="0"/>
              </a:spcBef>
              <a:spcAft>
                <a:spcPct val="0"/>
              </a:spcAft>
              <a:defRPr sz="6000" b="1">
                <a:solidFill>
                  <a:schemeClr val="tx1"/>
                </a:solidFill>
                <a:latin typeface="Arial" charset="0"/>
              </a:defRPr>
            </a:lvl9pPr>
          </a:lstStyle>
          <a:p>
            <a:pPr>
              <a:lnSpc>
                <a:spcPct val="100000"/>
              </a:lnSpc>
            </a:pPr>
            <a:r>
              <a:rPr lang="en-US" altLang="en-US" sz="5400" dirty="0">
                <a:solidFill>
                  <a:srgbClr val="FFFF00"/>
                </a:solidFill>
              </a:rPr>
              <a:t>Key Points &amp; Don’t Forget</a:t>
            </a:r>
          </a:p>
        </p:txBody>
      </p:sp>
      <p:sp>
        <p:nvSpPr>
          <p:cNvPr id="2" name="Action Button: Custom 1">
            <a:hlinkClick r:id="" action="ppaction://hlinkshowjump?jump=endshow" highlightClick="1"/>
          </p:cNvPr>
          <p:cNvSpPr/>
          <p:nvPr/>
        </p:nvSpPr>
        <p:spPr bwMode="auto">
          <a:xfrm>
            <a:off x="5624540" y="4684719"/>
            <a:ext cx="2210229" cy="775288"/>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3" name="TextBox 2"/>
          <p:cNvSpPr txBox="1"/>
          <p:nvPr/>
        </p:nvSpPr>
        <p:spPr>
          <a:xfrm>
            <a:off x="5641034" y="4800188"/>
            <a:ext cx="2160746" cy="600164"/>
          </a:xfrm>
          <a:prstGeom prst="rect">
            <a:avLst/>
          </a:prstGeom>
          <a:noFill/>
        </p:spPr>
        <p:txBody>
          <a:bodyPr wrap="square" rtlCol="0">
            <a:spAutoFit/>
          </a:bodyPr>
          <a:lstStyle/>
          <a:p>
            <a:r>
              <a:rPr lang="en-US" dirty="0" smtClean="0"/>
              <a:t>All Done!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Good work!  The answer is no because he tried all 3 of the cookies, making his sample unbiased.</a:t>
            </a:r>
            <a:endParaRPr lang="en-US" dirty="0"/>
          </a:p>
        </p:txBody>
      </p:sp>
      <p:grpSp>
        <p:nvGrpSpPr>
          <p:cNvPr id="5" name="Group 4"/>
          <p:cNvGrpSpPr/>
          <p:nvPr/>
        </p:nvGrpSpPr>
        <p:grpSpPr>
          <a:xfrm>
            <a:off x="3100919" y="4833180"/>
            <a:ext cx="2622586" cy="1187674"/>
            <a:chOff x="3100919" y="4833180"/>
            <a:chExt cx="2622586" cy="1187674"/>
          </a:xfrm>
        </p:grpSpPr>
        <p:sp>
          <p:nvSpPr>
            <p:cNvPr id="6" name="TextBox 5"/>
            <p:cNvSpPr txBox="1"/>
            <p:nvPr/>
          </p:nvSpPr>
          <p:spPr>
            <a:xfrm>
              <a:off x="3100919" y="4866169"/>
              <a:ext cx="2622586" cy="1098762"/>
            </a:xfrm>
            <a:prstGeom prst="rect">
              <a:avLst/>
            </a:prstGeom>
            <a:noFill/>
          </p:spPr>
          <p:txBody>
            <a:bodyPr wrap="square" rtlCol="0">
              <a:spAutoFit/>
            </a:bodyPr>
            <a:lstStyle/>
            <a:p>
              <a:r>
                <a:rPr lang="en-US" dirty="0" smtClean="0"/>
                <a:t>Next Question</a:t>
              </a:r>
              <a:endParaRPr lang="en-US" dirty="0"/>
            </a:p>
          </p:txBody>
        </p:sp>
        <p:sp>
          <p:nvSpPr>
            <p:cNvPr id="7" name="Action Button: Custom 6">
              <a:hlinkClick r:id="rId2" action="ppaction://hlinksldjump" highlightClick="1"/>
            </p:cNvPr>
            <p:cNvSpPr/>
            <p:nvPr/>
          </p:nvSpPr>
          <p:spPr bwMode="auto">
            <a:xfrm>
              <a:off x="3298850" y="4833180"/>
              <a:ext cx="2193735" cy="1187674"/>
            </a:xfrm>
            <a:prstGeom prst="actionButtonBlank">
              <a:avLst/>
            </a:prstGeom>
            <a:noFill/>
            <a:ln w="571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16827069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sample will be unbiased because he tried all 3 cookies.  If he had not tried them all then it would be biased.</a:t>
            </a:r>
          </a:p>
          <a:p>
            <a:endParaRPr lang="en-US" dirty="0"/>
          </a:p>
        </p:txBody>
      </p:sp>
      <p:grpSp>
        <p:nvGrpSpPr>
          <p:cNvPr id="6" name="Group 5"/>
          <p:cNvGrpSpPr/>
          <p:nvPr/>
        </p:nvGrpSpPr>
        <p:grpSpPr>
          <a:xfrm>
            <a:off x="3100919" y="4833180"/>
            <a:ext cx="2622586" cy="1187674"/>
            <a:chOff x="3100919" y="4833180"/>
            <a:chExt cx="2622586" cy="1187674"/>
          </a:xfrm>
        </p:grpSpPr>
        <p:sp>
          <p:nvSpPr>
            <p:cNvPr id="4" name="TextBox 3"/>
            <p:cNvSpPr txBox="1"/>
            <p:nvPr/>
          </p:nvSpPr>
          <p:spPr>
            <a:xfrm>
              <a:off x="3100919" y="4866169"/>
              <a:ext cx="2622586" cy="1098762"/>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3298850" y="4833180"/>
              <a:ext cx="2193735" cy="1187674"/>
            </a:xfrm>
            <a:prstGeom prst="actionButtonBlank">
              <a:avLst/>
            </a:prstGeom>
            <a:noFill/>
            <a:ln w="571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242843385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Good work!!  It is biased because it is not really a random sample of the class.</a:t>
            </a:r>
          </a:p>
          <a:p>
            <a:endParaRPr lang="en-US" dirty="0" smtClean="0"/>
          </a:p>
          <a:p>
            <a:endParaRPr lang="en-US" dirty="0"/>
          </a:p>
        </p:txBody>
      </p:sp>
      <p:grpSp>
        <p:nvGrpSpPr>
          <p:cNvPr id="6" name="Group 5"/>
          <p:cNvGrpSpPr/>
          <p:nvPr/>
        </p:nvGrpSpPr>
        <p:grpSpPr>
          <a:xfrm>
            <a:off x="2292701" y="4173358"/>
            <a:ext cx="3298849" cy="1435109"/>
            <a:chOff x="2292701" y="4173358"/>
            <a:chExt cx="3298849" cy="1435109"/>
          </a:xfrm>
        </p:grpSpPr>
        <p:sp>
          <p:nvSpPr>
            <p:cNvPr id="4" name="TextBox 3"/>
            <p:cNvSpPr txBox="1"/>
            <p:nvPr/>
          </p:nvSpPr>
          <p:spPr>
            <a:xfrm>
              <a:off x="2292701" y="4206350"/>
              <a:ext cx="3298849" cy="1098762"/>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2837010" y="4173358"/>
              <a:ext cx="2523619" cy="1435109"/>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73482742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7" name="Rectangle 3"/>
          <p:cNvSpPr>
            <a:spLocks noChangeArrowheads="1"/>
          </p:cNvSpPr>
          <p:nvPr/>
        </p:nvSpPr>
        <p:spPr bwMode="auto">
          <a:xfrm>
            <a:off x="488731" y="1529264"/>
            <a:ext cx="8245366" cy="2049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4400" b="1">
                <a:solidFill>
                  <a:schemeClr val="tx1"/>
                </a:solidFill>
                <a:latin typeface="Comic Sans MS" pitchFamily="66" charset="0"/>
              </a:defRPr>
            </a:lvl1pPr>
            <a:lvl2pPr marL="742950" indent="-285750">
              <a:spcBef>
                <a:spcPct val="20000"/>
              </a:spcBef>
              <a:buChar char="–"/>
              <a:defRPr sz="2800" b="1">
                <a:solidFill>
                  <a:schemeClr val="tx1"/>
                </a:solidFill>
                <a:latin typeface="Comic Sans MS" pitchFamily="66" charset="0"/>
              </a:defRPr>
            </a:lvl2pPr>
            <a:lvl3pPr marL="1143000" indent="-228600">
              <a:spcBef>
                <a:spcPct val="20000"/>
              </a:spcBef>
              <a:buChar char="•"/>
              <a:defRPr sz="2400" b="1">
                <a:solidFill>
                  <a:schemeClr val="tx1"/>
                </a:solidFill>
                <a:latin typeface="Comic Sans MS" pitchFamily="66" charset="0"/>
              </a:defRPr>
            </a:lvl3pPr>
            <a:lvl4pPr marL="1600200" indent="-228600">
              <a:spcBef>
                <a:spcPct val="20000"/>
              </a:spcBef>
              <a:buChar char="–"/>
              <a:defRPr sz="2000" b="1">
                <a:solidFill>
                  <a:schemeClr val="tx1"/>
                </a:solidFill>
                <a:latin typeface="Comic Sans MS" pitchFamily="66" charset="0"/>
              </a:defRPr>
            </a:lvl4pPr>
            <a:lvl5pPr marL="2057400" indent="-228600">
              <a:spcBef>
                <a:spcPct val="20000"/>
              </a:spcBef>
              <a:buChar char="»"/>
              <a:defRPr sz="2000" b="1">
                <a:solidFill>
                  <a:schemeClr val="tx1"/>
                </a:solidFill>
                <a:latin typeface="Comic Sans MS" pitchFamily="66" charset="0"/>
              </a:defRPr>
            </a:lvl5pPr>
            <a:lvl6pPr marL="2514600" indent="-228600" fontAlgn="base">
              <a:spcBef>
                <a:spcPct val="20000"/>
              </a:spcBef>
              <a:spcAft>
                <a:spcPct val="0"/>
              </a:spcAft>
              <a:buChar char="»"/>
              <a:defRPr sz="2000" b="1">
                <a:solidFill>
                  <a:schemeClr val="tx1"/>
                </a:solidFill>
                <a:latin typeface="Comic Sans MS" pitchFamily="66" charset="0"/>
              </a:defRPr>
            </a:lvl6pPr>
            <a:lvl7pPr marL="2971800" indent="-228600" fontAlgn="base">
              <a:spcBef>
                <a:spcPct val="20000"/>
              </a:spcBef>
              <a:spcAft>
                <a:spcPct val="0"/>
              </a:spcAft>
              <a:buChar char="»"/>
              <a:defRPr sz="2000" b="1">
                <a:solidFill>
                  <a:schemeClr val="tx1"/>
                </a:solidFill>
                <a:latin typeface="Comic Sans MS" pitchFamily="66" charset="0"/>
              </a:defRPr>
            </a:lvl7pPr>
            <a:lvl8pPr marL="3429000" indent="-228600" fontAlgn="base">
              <a:spcBef>
                <a:spcPct val="20000"/>
              </a:spcBef>
              <a:spcAft>
                <a:spcPct val="0"/>
              </a:spcAft>
              <a:buChar char="»"/>
              <a:defRPr sz="2000" b="1">
                <a:solidFill>
                  <a:schemeClr val="tx1"/>
                </a:solidFill>
                <a:latin typeface="Comic Sans MS" pitchFamily="66" charset="0"/>
              </a:defRPr>
            </a:lvl8pPr>
            <a:lvl9pPr marL="3886200" indent="-228600" fontAlgn="base">
              <a:spcBef>
                <a:spcPct val="20000"/>
              </a:spcBef>
              <a:spcAft>
                <a:spcPct val="0"/>
              </a:spcAft>
              <a:buChar char="»"/>
              <a:defRPr sz="2000" b="1">
                <a:solidFill>
                  <a:schemeClr val="tx1"/>
                </a:solidFill>
                <a:latin typeface="Comic Sans MS" pitchFamily="66" charset="0"/>
              </a:defRPr>
            </a:lvl9pPr>
          </a:lstStyle>
          <a:p>
            <a:r>
              <a:rPr lang="en-US" altLang="en-US" sz="4000" dirty="0" smtClean="0">
                <a:latin typeface="Arial" panose="020B0604020202020204" pitchFamily="34" charset="0"/>
                <a:cs typeface="Arial" panose="020B0604020202020204" pitchFamily="34" charset="0"/>
              </a:rPr>
              <a:t>Biased event – when some people or things are </a:t>
            </a:r>
            <a:r>
              <a:rPr lang="en-US" altLang="en-US" sz="4000" dirty="0" smtClean="0">
                <a:solidFill>
                  <a:srgbClr val="0000FF"/>
                </a:solidFill>
                <a:latin typeface="Arial" panose="020B0604020202020204" pitchFamily="34" charset="0"/>
                <a:cs typeface="Arial" panose="020B0604020202020204" pitchFamily="34" charset="0"/>
              </a:rPr>
              <a:t>more likely </a:t>
            </a:r>
            <a:r>
              <a:rPr lang="en-US" altLang="en-US" sz="4000" dirty="0" smtClean="0">
                <a:latin typeface="Arial" panose="020B0604020202020204" pitchFamily="34" charset="0"/>
                <a:cs typeface="Arial" panose="020B0604020202020204" pitchFamily="34" charset="0"/>
              </a:rPr>
              <a:t>to be chosen than others.</a:t>
            </a:r>
            <a:endParaRPr lang="en-US" altLang="en-US" sz="4000" dirty="0">
              <a:latin typeface="Arial" panose="020B0604020202020204" pitchFamily="34" charset="0"/>
              <a:cs typeface="Arial" panose="020B0604020202020204" pitchFamily="34" charset="0"/>
            </a:endParaRPr>
          </a:p>
        </p:txBody>
      </p:sp>
      <p:sp>
        <p:nvSpPr>
          <p:cNvPr id="7" name="Rectangle 3"/>
          <p:cNvSpPr>
            <a:spLocks noChangeArrowheads="1"/>
          </p:cNvSpPr>
          <p:nvPr/>
        </p:nvSpPr>
        <p:spPr bwMode="auto">
          <a:xfrm>
            <a:off x="483471" y="4015032"/>
            <a:ext cx="8245366" cy="2049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4400" b="1">
                <a:solidFill>
                  <a:schemeClr val="tx1"/>
                </a:solidFill>
                <a:latin typeface="Comic Sans MS" pitchFamily="66" charset="0"/>
              </a:defRPr>
            </a:lvl1pPr>
            <a:lvl2pPr marL="742950" indent="-285750">
              <a:spcBef>
                <a:spcPct val="20000"/>
              </a:spcBef>
              <a:buChar char="–"/>
              <a:defRPr sz="2800" b="1">
                <a:solidFill>
                  <a:schemeClr val="tx1"/>
                </a:solidFill>
                <a:latin typeface="Comic Sans MS" pitchFamily="66" charset="0"/>
              </a:defRPr>
            </a:lvl2pPr>
            <a:lvl3pPr marL="1143000" indent="-228600">
              <a:spcBef>
                <a:spcPct val="20000"/>
              </a:spcBef>
              <a:buChar char="•"/>
              <a:defRPr sz="2400" b="1">
                <a:solidFill>
                  <a:schemeClr val="tx1"/>
                </a:solidFill>
                <a:latin typeface="Comic Sans MS" pitchFamily="66" charset="0"/>
              </a:defRPr>
            </a:lvl3pPr>
            <a:lvl4pPr marL="1600200" indent="-228600">
              <a:spcBef>
                <a:spcPct val="20000"/>
              </a:spcBef>
              <a:buChar char="–"/>
              <a:defRPr sz="2000" b="1">
                <a:solidFill>
                  <a:schemeClr val="tx1"/>
                </a:solidFill>
                <a:latin typeface="Comic Sans MS" pitchFamily="66" charset="0"/>
              </a:defRPr>
            </a:lvl4pPr>
            <a:lvl5pPr marL="2057400" indent="-228600">
              <a:spcBef>
                <a:spcPct val="20000"/>
              </a:spcBef>
              <a:buChar char="»"/>
              <a:defRPr sz="2000" b="1">
                <a:solidFill>
                  <a:schemeClr val="tx1"/>
                </a:solidFill>
                <a:latin typeface="Comic Sans MS" pitchFamily="66" charset="0"/>
              </a:defRPr>
            </a:lvl5pPr>
            <a:lvl6pPr marL="2514600" indent="-228600" fontAlgn="base">
              <a:spcBef>
                <a:spcPct val="20000"/>
              </a:spcBef>
              <a:spcAft>
                <a:spcPct val="0"/>
              </a:spcAft>
              <a:buChar char="»"/>
              <a:defRPr sz="2000" b="1">
                <a:solidFill>
                  <a:schemeClr val="tx1"/>
                </a:solidFill>
                <a:latin typeface="Comic Sans MS" pitchFamily="66" charset="0"/>
              </a:defRPr>
            </a:lvl6pPr>
            <a:lvl7pPr marL="2971800" indent="-228600" fontAlgn="base">
              <a:spcBef>
                <a:spcPct val="20000"/>
              </a:spcBef>
              <a:spcAft>
                <a:spcPct val="0"/>
              </a:spcAft>
              <a:buChar char="»"/>
              <a:defRPr sz="2000" b="1">
                <a:solidFill>
                  <a:schemeClr val="tx1"/>
                </a:solidFill>
                <a:latin typeface="Comic Sans MS" pitchFamily="66" charset="0"/>
              </a:defRPr>
            </a:lvl7pPr>
            <a:lvl8pPr marL="3429000" indent="-228600" fontAlgn="base">
              <a:spcBef>
                <a:spcPct val="20000"/>
              </a:spcBef>
              <a:spcAft>
                <a:spcPct val="0"/>
              </a:spcAft>
              <a:buChar char="»"/>
              <a:defRPr sz="2000" b="1">
                <a:solidFill>
                  <a:schemeClr val="tx1"/>
                </a:solidFill>
                <a:latin typeface="Comic Sans MS" pitchFamily="66" charset="0"/>
              </a:defRPr>
            </a:lvl8pPr>
            <a:lvl9pPr marL="3886200" indent="-228600" fontAlgn="base">
              <a:spcBef>
                <a:spcPct val="20000"/>
              </a:spcBef>
              <a:spcAft>
                <a:spcPct val="0"/>
              </a:spcAft>
              <a:buChar char="»"/>
              <a:defRPr sz="2000" b="1">
                <a:solidFill>
                  <a:schemeClr val="tx1"/>
                </a:solidFill>
                <a:latin typeface="Comic Sans MS" pitchFamily="66" charset="0"/>
              </a:defRPr>
            </a:lvl9pPr>
          </a:lstStyle>
          <a:p>
            <a:r>
              <a:rPr lang="en-US" altLang="en-US" sz="4000" dirty="0" smtClean="0">
                <a:latin typeface="Arial" panose="020B0604020202020204" pitchFamily="34" charset="0"/>
                <a:cs typeface="Arial" panose="020B0604020202020204" pitchFamily="34" charset="0"/>
              </a:rPr>
              <a:t>Unbiased event – when some people or things are </a:t>
            </a:r>
            <a:r>
              <a:rPr lang="en-US" altLang="en-US" sz="4000" dirty="0" smtClean="0">
                <a:solidFill>
                  <a:srgbClr val="0000FF"/>
                </a:solidFill>
                <a:latin typeface="Arial" panose="020B0604020202020204" pitchFamily="34" charset="0"/>
                <a:cs typeface="Arial" panose="020B0604020202020204" pitchFamily="34" charset="0"/>
              </a:rPr>
              <a:t>equally</a:t>
            </a:r>
            <a:r>
              <a:rPr lang="en-US" altLang="en-US" sz="4000" dirty="0" smtClean="0">
                <a:latin typeface="Arial" panose="020B0604020202020204" pitchFamily="34" charset="0"/>
                <a:cs typeface="Arial" panose="020B0604020202020204" pitchFamily="34" charset="0"/>
              </a:rPr>
              <a:t> likely to be chosen. (random)</a:t>
            </a:r>
            <a:endParaRPr lang="en-US" altLang="en-US" sz="4000" dirty="0">
              <a:latin typeface="Arial" panose="020B0604020202020204" pitchFamily="34" charset="0"/>
              <a:cs typeface="Arial" panose="020B0604020202020204" pitchFamily="34" charset="0"/>
            </a:endParaRPr>
          </a:p>
        </p:txBody>
      </p:sp>
      <p:sp>
        <p:nvSpPr>
          <p:cNvPr id="5" name="Rectangle 2"/>
          <p:cNvSpPr>
            <a:spLocks noChangeArrowheads="1"/>
          </p:cNvSpPr>
          <p:nvPr/>
        </p:nvSpPr>
        <p:spPr bwMode="auto">
          <a:xfrm>
            <a:off x="0" y="58738"/>
            <a:ext cx="9220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0"/>
              </a:spcBef>
              <a:defRPr sz="6000" b="1">
                <a:solidFill>
                  <a:schemeClr val="tx1"/>
                </a:solidFill>
                <a:latin typeface="Arial" charset="0"/>
              </a:defRPr>
            </a:lvl1pPr>
            <a:lvl2pPr>
              <a:spcBef>
                <a:spcPct val="0"/>
              </a:spcBef>
              <a:defRPr sz="6000" b="1">
                <a:solidFill>
                  <a:schemeClr val="tx1"/>
                </a:solidFill>
                <a:latin typeface="Arial" charset="0"/>
              </a:defRPr>
            </a:lvl2pPr>
            <a:lvl3pPr>
              <a:spcBef>
                <a:spcPct val="0"/>
              </a:spcBef>
              <a:defRPr sz="6000" b="1">
                <a:solidFill>
                  <a:schemeClr val="tx1"/>
                </a:solidFill>
                <a:latin typeface="Arial" charset="0"/>
              </a:defRPr>
            </a:lvl3pPr>
            <a:lvl4pPr>
              <a:spcBef>
                <a:spcPct val="0"/>
              </a:spcBef>
              <a:defRPr sz="6000" b="1">
                <a:solidFill>
                  <a:schemeClr val="tx1"/>
                </a:solidFill>
                <a:latin typeface="Arial" charset="0"/>
              </a:defRPr>
            </a:lvl4pPr>
            <a:lvl5pPr>
              <a:spcBef>
                <a:spcPct val="0"/>
              </a:spcBef>
              <a:defRPr sz="6000" b="1">
                <a:solidFill>
                  <a:schemeClr val="tx1"/>
                </a:solidFill>
                <a:latin typeface="Arial" charset="0"/>
              </a:defRPr>
            </a:lvl5pPr>
            <a:lvl6pPr marL="457200" algn="ctr" fontAlgn="base">
              <a:spcBef>
                <a:spcPct val="0"/>
              </a:spcBef>
              <a:spcAft>
                <a:spcPct val="0"/>
              </a:spcAft>
              <a:defRPr sz="6000" b="1">
                <a:solidFill>
                  <a:schemeClr val="tx1"/>
                </a:solidFill>
                <a:latin typeface="Arial" charset="0"/>
              </a:defRPr>
            </a:lvl6pPr>
            <a:lvl7pPr marL="914400" algn="ctr" fontAlgn="base">
              <a:spcBef>
                <a:spcPct val="0"/>
              </a:spcBef>
              <a:spcAft>
                <a:spcPct val="0"/>
              </a:spcAft>
              <a:defRPr sz="6000" b="1">
                <a:solidFill>
                  <a:schemeClr val="tx1"/>
                </a:solidFill>
                <a:latin typeface="Arial" charset="0"/>
              </a:defRPr>
            </a:lvl7pPr>
            <a:lvl8pPr marL="1371600" algn="ctr" fontAlgn="base">
              <a:spcBef>
                <a:spcPct val="0"/>
              </a:spcBef>
              <a:spcAft>
                <a:spcPct val="0"/>
              </a:spcAft>
              <a:defRPr sz="6000" b="1">
                <a:solidFill>
                  <a:schemeClr val="tx1"/>
                </a:solidFill>
                <a:latin typeface="Arial" charset="0"/>
              </a:defRPr>
            </a:lvl8pPr>
            <a:lvl9pPr marL="1828800" algn="ctr" fontAlgn="base">
              <a:spcBef>
                <a:spcPct val="0"/>
              </a:spcBef>
              <a:spcAft>
                <a:spcPct val="0"/>
              </a:spcAft>
              <a:defRPr sz="6000" b="1">
                <a:solidFill>
                  <a:schemeClr val="tx1"/>
                </a:solidFill>
                <a:latin typeface="Arial" charset="0"/>
              </a:defRPr>
            </a:lvl9pPr>
          </a:lstStyle>
          <a:p>
            <a:pPr>
              <a:lnSpc>
                <a:spcPct val="100000"/>
              </a:lnSpc>
            </a:pPr>
            <a:r>
              <a:rPr lang="en-US" altLang="en-US" dirty="0" smtClean="0">
                <a:solidFill>
                  <a:srgbClr val="FFFF00"/>
                </a:solidFill>
              </a:rPr>
              <a:t>Definition</a:t>
            </a:r>
            <a:endParaRPr lang="en-US" altLang="en-US" dirty="0">
              <a:solidFill>
                <a:srgbClr val="FFFF00"/>
              </a:solidFill>
            </a:endParaRPr>
          </a:p>
        </p:txBody>
      </p:sp>
    </p:spTree>
    <p:extLst>
      <p:ext uri="{BB962C8B-B14F-4D97-AF65-F5344CB8AC3E}">
        <p14:creationId xmlns:p14="http://schemas.microsoft.com/office/powerpoint/2010/main" val="156359846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should have answered yes because this is not a random sample of the class and could then be biased.</a:t>
            </a:r>
          </a:p>
          <a:p>
            <a:endParaRPr lang="en-US" dirty="0"/>
          </a:p>
        </p:txBody>
      </p:sp>
      <p:grpSp>
        <p:nvGrpSpPr>
          <p:cNvPr id="6" name="Group 5"/>
          <p:cNvGrpSpPr/>
          <p:nvPr/>
        </p:nvGrpSpPr>
        <p:grpSpPr>
          <a:xfrm>
            <a:off x="2540115" y="4684718"/>
            <a:ext cx="3298849" cy="1435109"/>
            <a:chOff x="2292701" y="4173358"/>
            <a:chExt cx="3298849" cy="1435109"/>
          </a:xfrm>
        </p:grpSpPr>
        <p:sp>
          <p:nvSpPr>
            <p:cNvPr id="7" name="TextBox 6"/>
            <p:cNvSpPr txBox="1"/>
            <p:nvPr/>
          </p:nvSpPr>
          <p:spPr>
            <a:xfrm>
              <a:off x="2292701" y="4206350"/>
              <a:ext cx="3298849" cy="1098762"/>
            </a:xfrm>
            <a:prstGeom prst="rect">
              <a:avLst/>
            </a:prstGeom>
            <a:noFill/>
          </p:spPr>
          <p:txBody>
            <a:bodyPr wrap="square" rtlCol="0">
              <a:spAutoFit/>
            </a:bodyPr>
            <a:lstStyle/>
            <a:p>
              <a:r>
                <a:rPr lang="en-US" dirty="0" smtClean="0"/>
                <a:t>Next Question</a:t>
              </a:r>
              <a:endParaRPr lang="en-US" dirty="0"/>
            </a:p>
          </p:txBody>
        </p:sp>
        <p:sp>
          <p:nvSpPr>
            <p:cNvPr id="8" name="Action Button: Custom 7">
              <a:hlinkClick r:id="rId2" action="ppaction://hlinksldjump" highlightClick="1"/>
            </p:cNvPr>
            <p:cNvSpPr/>
            <p:nvPr/>
          </p:nvSpPr>
          <p:spPr bwMode="auto">
            <a:xfrm>
              <a:off x="2837010" y="4173358"/>
              <a:ext cx="2523619" cy="1435109"/>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300045645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will not be biased because his survey included all the students on the team.</a:t>
            </a:r>
          </a:p>
          <a:p>
            <a:endParaRPr lang="en-US" dirty="0"/>
          </a:p>
        </p:txBody>
      </p:sp>
      <p:grpSp>
        <p:nvGrpSpPr>
          <p:cNvPr id="6" name="Group 5"/>
          <p:cNvGrpSpPr/>
          <p:nvPr/>
        </p:nvGrpSpPr>
        <p:grpSpPr>
          <a:xfrm>
            <a:off x="2902988" y="4156864"/>
            <a:ext cx="2606092" cy="1154684"/>
            <a:chOff x="2902988" y="4156864"/>
            <a:chExt cx="2606092" cy="1154684"/>
          </a:xfrm>
        </p:grpSpPr>
        <p:sp>
          <p:nvSpPr>
            <p:cNvPr id="4" name="TextBox 3"/>
            <p:cNvSpPr txBox="1"/>
            <p:nvPr/>
          </p:nvSpPr>
          <p:spPr>
            <a:xfrm>
              <a:off x="2902988" y="4189854"/>
              <a:ext cx="2606092" cy="1098762"/>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2902988" y="4156864"/>
              <a:ext cx="2606092" cy="115468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217544490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are right!!  It will be unbiased because he surveyed all the students.</a:t>
            </a:r>
            <a:endParaRPr lang="en-US" dirty="0"/>
          </a:p>
        </p:txBody>
      </p:sp>
      <p:grpSp>
        <p:nvGrpSpPr>
          <p:cNvPr id="4" name="Group 3"/>
          <p:cNvGrpSpPr/>
          <p:nvPr/>
        </p:nvGrpSpPr>
        <p:grpSpPr>
          <a:xfrm>
            <a:off x="2902988" y="4156864"/>
            <a:ext cx="2606092" cy="1154684"/>
            <a:chOff x="2902988" y="4156864"/>
            <a:chExt cx="2606092" cy="1154684"/>
          </a:xfrm>
        </p:grpSpPr>
        <p:sp>
          <p:nvSpPr>
            <p:cNvPr id="5" name="TextBox 4"/>
            <p:cNvSpPr txBox="1"/>
            <p:nvPr/>
          </p:nvSpPr>
          <p:spPr>
            <a:xfrm>
              <a:off x="2902988" y="4189854"/>
              <a:ext cx="2606092"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2902988" y="4156864"/>
              <a:ext cx="2606092" cy="115468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1701639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survey would be biased because the women were not surveyed.</a:t>
            </a:r>
            <a:endParaRPr lang="en-US" dirty="0"/>
          </a:p>
        </p:txBody>
      </p:sp>
      <p:grpSp>
        <p:nvGrpSpPr>
          <p:cNvPr id="6" name="Group 5"/>
          <p:cNvGrpSpPr/>
          <p:nvPr/>
        </p:nvGrpSpPr>
        <p:grpSpPr>
          <a:xfrm>
            <a:off x="2804023" y="4189854"/>
            <a:ext cx="2869999" cy="1303144"/>
            <a:chOff x="2804023" y="4189854"/>
            <a:chExt cx="2869999" cy="1303144"/>
          </a:xfrm>
        </p:grpSpPr>
        <p:sp>
          <p:nvSpPr>
            <p:cNvPr id="4" name="TextBox 3"/>
            <p:cNvSpPr txBox="1"/>
            <p:nvPr/>
          </p:nvSpPr>
          <p:spPr>
            <a:xfrm>
              <a:off x="2804023" y="4239340"/>
              <a:ext cx="2869999" cy="1098762"/>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2919483" y="4189854"/>
              <a:ext cx="2589598" cy="130314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309071519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226754"/>
          </a:xfrm>
        </p:spPr>
        <p:txBody>
          <a:bodyPr/>
          <a:lstStyle/>
          <a:p>
            <a:r>
              <a:rPr lang="en-US" dirty="0" smtClean="0"/>
              <a:t>Good!!  For this to be unbiased the women must be surveyed too!!</a:t>
            </a:r>
          </a:p>
          <a:p>
            <a:endParaRPr lang="en-US" dirty="0"/>
          </a:p>
        </p:txBody>
      </p:sp>
      <p:grpSp>
        <p:nvGrpSpPr>
          <p:cNvPr id="4" name="Group 3"/>
          <p:cNvGrpSpPr/>
          <p:nvPr/>
        </p:nvGrpSpPr>
        <p:grpSpPr>
          <a:xfrm>
            <a:off x="2804023" y="4189854"/>
            <a:ext cx="2869999" cy="1303144"/>
            <a:chOff x="2804023" y="4189854"/>
            <a:chExt cx="2869999" cy="1303144"/>
          </a:xfrm>
        </p:grpSpPr>
        <p:sp>
          <p:nvSpPr>
            <p:cNvPr id="5" name="TextBox 4"/>
            <p:cNvSpPr txBox="1"/>
            <p:nvPr/>
          </p:nvSpPr>
          <p:spPr>
            <a:xfrm>
              <a:off x="2804023" y="4239340"/>
              <a:ext cx="2869999"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2919483" y="4189854"/>
              <a:ext cx="2589598" cy="130314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265718945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should have answered no because he surveyed everyone on the staff and that would be a fair sample.</a:t>
            </a:r>
            <a:endParaRPr lang="en-US" dirty="0"/>
          </a:p>
        </p:txBody>
      </p:sp>
      <p:grpSp>
        <p:nvGrpSpPr>
          <p:cNvPr id="4" name="Group 3"/>
          <p:cNvGrpSpPr/>
          <p:nvPr/>
        </p:nvGrpSpPr>
        <p:grpSpPr>
          <a:xfrm>
            <a:off x="3265861" y="4833179"/>
            <a:ext cx="2771034" cy="1204170"/>
            <a:chOff x="3315344" y="4074387"/>
            <a:chExt cx="2771034" cy="1204170"/>
          </a:xfrm>
        </p:grpSpPr>
        <p:sp>
          <p:nvSpPr>
            <p:cNvPr id="5" name="TextBox 4"/>
            <p:cNvSpPr txBox="1"/>
            <p:nvPr/>
          </p:nvSpPr>
          <p:spPr>
            <a:xfrm>
              <a:off x="3315344" y="4140366"/>
              <a:ext cx="2771034"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3595747" y="4074387"/>
              <a:ext cx="2226723" cy="1204170"/>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409286679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are right!  He surveyed everyone so it would be a fair sample.</a:t>
            </a:r>
            <a:endParaRPr lang="en-US" dirty="0"/>
          </a:p>
        </p:txBody>
      </p:sp>
      <p:grpSp>
        <p:nvGrpSpPr>
          <p:cNvPr id="6" name="Group 5"/>
          <p:cNvGrpSpPr/>
          <p:nvPr/>
        </p:nvGrpSpPr>
        <p:grpSpPr>
          <a:xfrm>
            <a:off x="3315344" y="4074387"/>
            <a:ext cx="2771034" cy="1204170"/>
            <a:chOff x="3315344" y="4074387"/>
            <a:chExt cx="2771034" cy="1204170"/>
          </a:xfrm>
        </p:grpSpPr>
        <p:sp>
          <p:nvSpPr>
            <p:cNvPr id="4" name="TextBox 3"/>
            <p:cNvSpPr txBox="1"/>
            <p:nvPr/>
          </p:nvSpPr>
          <p:spPr>
            <a:xfrm>
              <a:off x="3315344" y="4140366"/>
              <a:ext cx="2771034" cy="1098762"/>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3595747" y="4074387"/>
              <a:ext cx="2226723" cy="1204170"/>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18010914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Good work….this is a totally random way to conduct a survey.</a:t>
            </a:r>
            <a:endParaRPr lang="en-US" dirty="0"/>
          </a:p>
        </p:txBody>
      </p:sp>
      <p:grpSp>
        <p:nvGrpSpPr>
          <p:cNvPr id="4" name="Group 3"/>
          <p:cNvGrpSpPr/>
          <p:nvPr/>
        </p:nvGrpSpPr>
        <p:grpSpPr>
          <a:xfrm>
            <a:off x="3001954" y="4470278"/>
            <a:ext cx="2738045" cy="1286648"/>
            <a:chOff x="2210230" y="4552755"/>
            <a:chExt cx="2738045" cy="1286648"/>
          </a:xfrm>
        </p:grpSpPr>
        <p:sp>
          <p:nvSpPr>
            <p:cNvPr id="5" name="TextBox 4"/>
            <p:cNvSpPr txBox="1"/>
            <p:nvPr/>
          </p:nvSpPr>
          <p:spPr>
            <a:xfrm>
              <a:off x="2210230" y="4552755"/>
              <a:ext cx="2738045"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2540114" y="4569249"/>
              <a:ext cx="2144252" cy="127015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222003479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622645"/>
          </a:xfrm>
        </p:spPr>
        <p:txBody>
          <a:bodyPr/>
          <a:lstStyle/>
          <a:p>
            <a:r>
              <a:rPr lang="en-US" dirty="0" smtClean="0"/>
              <a:t>This would not be a biased survey because the sample is completely random.</a:t>
            </a:r>
            <a:endParaRPr lang="en-US" dirty="0"/>
          </a:p>
        </p:txBody>
      </p:sp>
      <p:grpSp>
        <p:nvGrpSpPr>
          <p:cNvPr id="6" name="Group 5"/>
          <p:cNvGrpSpPr/>
          <p:nvPr/>
        </p:nvGrpSpPr>
        <p:grpSpPr>
          <a:xfrm>
            <a:off x="2210230" y="4552755"/>
            <a:ext cx="2738045" cy="1286648"/>
            <a:chOff x="2210230" y="4552755"/>
            <a:chExt cx="2738045" cy="1286648"/>
          </a:xfrm>
        </p:grpSpPr>
        <p:sp>
          <p:nvSpPr>
            <p:cNvPr id="4" name="TextBox 3"/>
            <p:cNvSpPr txBox="1"/>
            <p:nvPr/>
          </p:nvSpPr>
          <p:spPr>
            <a:xfrm>
              <a:off x="2210230" y="4552755"/>
              <a:ext cx="2738045" cy="1098762"/>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2540114" y="4569249"/>
              <a:ext cx="2144252" cy="127015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366476596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111285"/>
          </a:xfrm>
        </p:spPr>
        <p:txBody>
          <a:bodyPr/>
          <a:lstStyle/>
          <a:p>
            <a:r>
              <a:rPr lang="en-US" dirty="0" smtClean="0"/>
              <a:t>Great…This would be unbiased because she is surveying random people. </a:t>
            </a:r>
            <a:endParaRPr lang="en-US" dirty="0"/>
          </a:p>
        </p:txBody>
      </p:sp>
      <p:grpSp>
        <p:nvGrpSpPr>
          <p:cNvPr id="6" name="Group 5"/>
          <p:cNvGrpSpPr/>
          <p:nvPr/>
        </p:nvGrpSpPr>
        <p:grpSpPr>
          <a:xfrm>
            <a:off x="3034943" y="4486772"/>
            <a:ext cx="2523620" cy="1204171"/>
            <a:chOff x="3034943" y="4486772"/>
            <a:chExt cx="2523620" cy="1204171"/>
          </a:xfrm>
        </p:grpSpPr>
        <p:sp>
          <p:nvSpPr>
            <p:cNvPr id="4" name="TextBox 3"/>
            <p:cNvSpPr txBox="1"/>
            <p:nvPr/>
          </p:nvSpPr>
          <p:spPr>
            <a:xfrm>
              <a:off x="3034943" y="4486773"/>
              <a:ext cx="2523620" cy="1105198"/>
            </a:xfrm>
            <a:prstGeom prst="rect">
              <a:avLst/>
            </a:prstGeom>
            <a:noFill/>
          </p:spPr>
          <p:txBody>
            <a:bodyPr wrap="square" rtlCol="0">
              <a:spAutoFit/>
            </a:bodyPr>
            <a:lstStyle/>
            <a:p>
              <a:r>
                <a:rPr lang="en-US" dirty="0" smtClean="0"/>
                <a:t>Next Question</a:t>
              </a:r>
              <a:endParaRPr lang="en-US" dirty="0"/>
            </a:p>
          </p:txBody>
        </p:sp>
        <p:sp>
          <p:nvSpPr>
            <p:cNvPr id="5" name="Action Button: Custom 4">
              <a:hlinkClick r:id="rId2" action="ppaction://hlinksldjump" highlightClick="1"/>
            </p:cNvPr>
            <p:cNvSpPr/>
            <p:nvPr/>
          </p:nvSpPr>
          <p:spPr bwMode="auto">
            <a:xfrm>
              <a:off x="3315343" y="4486772"/>
              <a:ext cx="2078277" cy="1204171"/>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40822253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01367" y="2282776"/>
            <a:ext cx="8435975" cy="3261814"/>
          </a:xfrm>
          <a:noFill/>
          <a:ln/>
        </p:spPr>
        <p:txBody>
          <a:bodyPr/>
          <a:lstStyle/>
          <a:p>
            <a:pPr algn="l"/>
            <a:r>
              <a:rPr lang="en-US" altLang="en-US" sz="4400" dirty="0" smtClean="0"/>
              <a:t>2) Tom asked </a:t>
            </a:r>
            <a:r>
              <a:rPr lang="en-US" altLang="en-US" sz="4400" dirty="0" smtClean="0">
                <a:solidFill>
                  <a:srgbClr val="0000FF"/>
                </a:solidFill>
              </a:rPr>
              <a:t>all the</a:t>
            </a:r>
            <a:r>
              <a:rPr lang="en-US" altLang="en-US" sz="4400" dirty="0" smtClean="0"/>
              <a:t> students in his class if they could wiggle their ears. Is this sample of  Tom’s class likely to be biased?</a:t>
            </a:r>
            <a:endParaRPr lang="en-US" altLang="en-US" sz="4400" dirty="0"/>
          </a:p>
        </p:txBody>
      </p:sp>
      <p:sp>
        <p:nvSpPr>
          <p:cNvPr id="6" name="Rectangle 56"/>
          <p:cNvSpPr>
            <a:spLocks noChangeArrowheads="1"/>
          </p:cNvSpPr>
          <p:nvPr/>
        </p:nvSpPr>
        <p:spPr bwMode="auto">
          <a:xfrm>
            <a:off x="1316814" y="4901140"/>
            <a:ext cx="1464169" cy="667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4400" b="1">
                <a:solidFill>
                  <a:schemeClr val="tx1"/>
                </a:solidFill>
                <a:latin typeface="Comic Sans MS" pitchFamily="66" charset="0"/>
              </a:defRPr>
            </a:lvl1pPr>
            <a:lvl2pPr marL="742950" indent="-285750">
              <a:spcBef>
                <a:spcPct val="20000"/>
              </a:spcBef>
              <a:buChar char="–"/>
              <a:defRPr sz="2800" b="1">
                <a:solidFill>
                  <a:schemeClr val="tx1"/>
                </a:solidFill>
                <a:latin typeface="Comic Sans MS" pitchFamily="66" charset="0"/>
              </a:defRPr>
            </a:lvl2pPr>
            <a:lvl3pPr marL="1143000" indent="-228600">
              <a:spcBef>
                <a:spcPct val="20000"/>
              </a:spcBef>
              <a:buChar char="•"/>
              <a:defRPr sz="2400" b="1">
                <a:solidFill>
                  <a:schemeClr val="tx1"/>
                </a:solidFill>
                <a:latin typeface="Comic Sans MS" pitchFamily="66" charset="0"/>
              </a:defRPr>
            </a:lvl3pPr>
            <a:lvl4pPr marL="1600200" indent="-228600">
              <a:spcBef>
                <a:spcPct val="20000"/>
              </a:spcBef>
              <a:buChar char="–"/>
              <a:defRPr sz="2000" b="1">
                <a:solidFill>
                  <a:schemeClr val="tx1"/>
                </a:solidFill>
                <a:latin typeface="Comic Sans MS" pitchFamily="66" charset="0"/>
              </a:defRPr>
            </a:lvl4pPr>
            <a:lvl5pPr marL="2057400" indent="-228600">
              <a:spcBef>
                <a:spcPct val="20000"/>
              </a:spcBef>
              <a:buChar char="»"/>
              <a:defRPr sz="2000" b="1">
                <a:solidFill>
                  <a:schemeClr val="tx1"/>
                </a:solidFill>
                <a:latin typeface="Comic Sans MS" pitchFamily="66" charset="0"/>
              </a:defRPr>
            </a:lvl5pPr>
            <a:lvl6pPr marL="2514600" indent="-228600" fontAlgn="base">
              <a:spcBef>
                <a:spcPct val="20000"/>
              </a:spcBef>
              <a:spcAft>
                <a:spcPct val="0"/>
              </a:spcAft>
              <a:buChar char="»"/>
              <a:defRPr sz="2000" b="1">
                <a:solidFill>
                  <a:schemeClr val="tx1"/>
                </a:solidFill>
                <a:latin typeface="Comic Sans MS" pitchFamily="66" charset="0"/>
              </a:defRPr>
            </a:lvl6pPr>
            <a:lvl7pPr marL="2971800" indent="-228600" fontAlgn="base">
              <a:spcBef>
                <a:spcPct val="20000"/>
              </a:spcBef>
              <a:spcAft>
                <a:spcPct val="0"/>
              </a:spcAft>
              <a:buChar char="»"/>
              <a:defRPr sz="2000" b="1">
                <a:solidFill>
                  <a:schemeClr val="tx1"/>
                </a:solidFill>
                <a:latin typeface="Comic Sans MS" pitchFamily="66" charset="0"/>
              </a:defRPr>
            </a:lvl7pPr>
            <a:lvl8pPr marL="3429000" indent="-228600" fontAlgn="base">
              <a:spcBef>
                <a:spcPct val="20000"/>
              </a:spcBef>
              <a:spcAft>
                <a:spcPct val="0"/>
              </a:spcAft>
              <a:buChar char="»"/>
              <a:defRPr sz="2000" b="1">
                <a:solidFill>
                  <a:schemeClr val="tx1"/>
                </a:solidFill>
                <a:latin typeface="Comic Sans MS" pitchFamily="66" charset="0"/>
              </a:defRPr>
            </a:lvl8pPr>
            <a:lvl9pPr marL="3886200" indent="-228600" fontAlgn="base">
              <a:spcBef>
                <a:spcPct val="20000"/>
              </a:spcBef>
              <a:spcAft>
                <a:spcPct val="0"/>
              </a:spcAft>
              <a:buChar char="»"/>
              <a:defRPr sz="2000" b="1">
                <a:solidFill>
                  <a:schemeClr val="tx1"/>
                </a:solidFill>
                <a:latin typeface="Comic Sans MS" pitchFamily="66" charset="0"/>
              </a:defRPr>
            </a:lvl9pPr>
          </a:lstStyle>
          <a:p>
            <a:pPr>
              <a:lnSpc>
                <a:spcPct val="80000"/>
              </a:lnSpc>
            </a:pPr>
            <a:endParaRPr lang="en-US" altLang="en-US" dirty="0">
              <a:solidFill>
                <a:srgbClr val="008000"/>
              </a:solidFill>
              <a:latin typeface="Arial" panose="020B0604020202020204" pitchFamily="34" charset="0"/>
              <a:cs typeface="Arial" panose="020B0604020202020204" pitchFamily="34" charset="0"/>
              <a:sym typeface="Symbol" pitchFamily="18" charset="2"/>
            </a:endParaRPr>
          </a:p>
        </p:txBody>
      </p:sp>
      <p:sp>
        <p:nvSpPr>
          <p:cNvPr id="7" name="Rectangle 2"/>
          <p:cNvSpPr>
            <a:spLocks noChangeArrowheads="1"/>
          </p:cNvSpPr>
          <p:nvPr/>
        </p:nvSpPr>
        <p:spPr bwMode="auto">
          <a:xfrm>
            <a:off x="0" y="587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0"/>
              </a:spcBef>
              <a:defRPr sz="6000" b="1">
                <a:solidFill>
                  <a:schemeClr val="tx1"/>
                </a:solidFill>
                <a:latin typeface="Arial" charset="0"/>
              </a:defRPr>
            </a:lvl1pPr>
            <a:lvl2pPr>
              <a:spcBef>
                <a:spcPct val="0"/>
              </a:spcBef>
              <a:defRPr sz="6000" b="1">
                <a:solidFill>
                  <a:schemeClr val="tx1"/>
                </a:solidFill>
                <a:latin typeface="Arial" charset="0"/>
              </a:defRPr>
            </a:lvl2pPr>
            <a:lvl3pPr>
              <a:spcBef>
                <a:spcPct val="0"/>
              </a:spcBef>
              <a:defRPr sz="6000" b="1">
                <a:solidFill>
                  <a:schemeClr val="tx1"/>
                </a:solidFill>
                <a:latin typeface="Arial" charset="0"/>
              </a:defRPr>
            </a:lvl3pPr>
            <a:lvl4pPr>
              <a:spcBef>
                <a:spcPct val="0"/>
              </a:spcBef>
              <a:defRPr sz="6000" b="1">
                <a:solidFill>
                  <a:schemeClr val="tx1"/>
                </a:solidFill>
                <a:latin typeface="Arial" charset="0"/>
              </a:defRPr>
            </a:lvl4pPr>
            <a:lvl5pPr>
              <a:spcBef>
                <a:spcPct val="0"/>
              </a:spcBef>
              <a:defRPr sz="6000" b="1">
                <a:solidFill>
                  <a:schemeClr val="tx1"/>
                </a:solidFill>
                <a:latin typeface="Arial" charset="0"/>
              </a:defRPr>
            </a:lvl5pPr>
            <a:lvl6pPr marL="457200" algn="ctr" fontAlgn="base">
              <a:spcBef>
                <a:spcPct val="0"/>
              </a:spcBef>
              <a:spcAft>
                <a:spcPct val="0"/>
              </a:spcAft>
              <a:defRPr sz="6000" b="1">
                <a:solidFill>
                  <a:schemeClr val="tx1"/>
                </a:solidFill>
                <a:latin typeface="Arial" charset="0"/>
              </a:defRPr>
            </a:lvl6pPr>
            <a:lvl7pPr marL="914400" algn="ctr" fontAlgn="base">
              <a:spcBef>
                <a:spcPct val="0"/>
              </a:spcBef>
              <a:spcAft>
                <a:spcPct val="0"/>
              </a:spcAft>
              <a:defRPr sz="6000" b="1">
                <a:solidFill>
                  <a:schemeClr val="tx1"/>
                </a:solidFill>
                <a:latin typeface="Arial" charset="0"/>
              </a:defRPr>
            </a:lvl7pPr>
            <a:lvl8pPr marL="1371600" algn="ctr" fontAlgn="base">
              <a:spcBef>
                <a:spcPct val="0"/>
              </a:spcBef>
              <a:spcAft>
                <a:spcPct val="0"/>
              </a:spcAft>
              <a:defRPr sz="6000" b="1">
                <a:solidFill>
                  <a:schemeClr val="tx1"/>
                </a:solidFill>
                <a:latin typeface="Arial" charset="0"/>
              </a:defRPr>
            </a:lvl8pPr>
            <a:lvl9pPr marL="1828800" algn="ctr" fontAlgn="base">
              <a:spcBef>
                <a:spcPct val="0"/>
              </a:spcBef>
              <a:spcAft>
                <a:spcPct val="0"/>
              </a:spcAft>
              <a:defRPr sz="6000" b="1">
                <a:solidFill>
                  <a:schemeClr val="tx1"/>
                </a:solidFill>
                <a:latin typeface="Arial" charset="0"/>
              </a:defRPr>
            </a:lvl9pPr>
          </a:lstStyle>
          <a:p>
            <a:pPr>
              <a:lnSpc>
                <a:spcPct val="100000"/>
              </a:lnSpc>
            </a:pPr>
            <a:r>
              <a:rPr lang="en-US" altLang="en-US" dirty="0" smtClean="0">
                <a:solidFill>
                  <a:srgbClr val="FFFF00"/>
                </a:solidFill>
              </a:rPr>
              <a:t>Example</a:t>
            </a:r>
            <a:endParaRPr lang="en-US" altLang="en-US" dirty="0">
              <a:solidFill>
                <a:srgbClr val="FFFF00"/>
              </a:solidFill>
            </a:endParaRPr>
          </a:p>
        </p:txBody>
      </p:sp>
      <p:grpSp>
        <p:nvGrpSpPr>
          <p:cNvPr id="9" name="Group 8"/>
          <p:cNvGrpSpPr/>
          <p:nvPr/>
        </p:nvGrpSpPr>
        <p:grpSpPr>
          <a:xfrm>
            <a:off x="4552412" y="5690945"/>
            <a:ext cx="1649426" cy="857765"/>
            <a:chOff x="5047240" y="5624963"/>
            <a:chExt cx="1649426" cy="857765"/>
          </a:xfrm>
        </p:grpSpPr>
        <p:sp>
          <p:nvSpPr>
            <p:cNvPr id="4" name="TextBox 3"/>
            <p:cNvSpPr txBox="1"/>
            <p:nvPr/>
          </p:nvSpPr>
          <p:spPr>
            <a:xfrm>
              <a:off x="5047240" y="5690943"/>
              <a:ext cx="1649426" cy="600164"/>
            </a:xfrm>
            <a:prstGeom prst="rect">
              <a:avLst/>
            </a:prstGeom>
            <a:noFill/>
          </p:spPr>
          <p:txBody>
            <a:bodyPr wrap="square" rtlCol="0">
              <a:spAutoFit/>
            </a:bodyPr>
            <a:lstStyle/>
            <a:p>
              <a:r>
                <a:rPr lang="en-US" dirty="0" smtClean="0"/>
                <a:t>No</a:t>
              </a:r>
              <a:endParaRPr lang="en-US" dirty="0"/>
            </a:p>
          </p:txBody>
        </p:sp>
        <p:sp>
          <p:nvSpPr>
            <p:cNvPr id="8" name="Action Button: Custom 7">
              <a:hlinkClick r:id="rId3" action="ppaction://hlinksldjump" highlightClick="1"/>
            </p:cNvPr>
            <p:cNvSpPr/>
            <p:nvPr/>
          </p:nvSpPr>
          <p:spPr bwMode="auto">
            <a:xfrm>
              <a:off x="5410115" y="5624963"/>
              <a:ext cx="1039137" cy="857765"/>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
        <p:nvSpPr>
          <p:cNvPr id="12" name="TextBox 11"/>
          <p:cNvSpPr txBox="1"/>
          <p:nvPr/>
        </p:nvSpPr>
        <p:spPr>
          <a:xfrm>
            <a:off x="2853506" y="5756926"/>
            <a:ext cx="1995804" cy="600164"/>
          </a:xfrm>
          <a:prstGeom prst="rect">
            <a:avLst/>
          </a:prstGeom>
          <a:noFill/>
        </p:spPr>
        <p:txBody>
          <a:bodyPr wrap="square" rtlCol="0">
            <a:spAutoFit/>
          </a:bodyPr>
          <a:lstStyle/>
          <a:p>
            <a:r>
              <a:rPr lang="en-US" dirty="0" smtClean="0"/>
              <a:t>Yes</a:t>
            </a:r>
            <a:endParaRPr lang="en-US" dirty="0"/>
          </a:p>
        </p:txBody>
      </p:sp>
      <p:sp>
        <p:nvSpPr>
          <p:cNvPr id="11" name="Action Button: Custom 10">
            <a:hlinkClick r:id="rId3" action="ppaction://hlinksldjump" highlightClick="1"/>
          </p:cNvPr>
          <p:cNvSpPr/>
          <p:nvPr/>
        </p:nvSpPr>
        <p:spPr bwMode="auto">
          <a:xfrm>
            <a:off x="3381321" y="5674449"/>
            <a:ext cx="1088621" cy="857765"/>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49745758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6" presetClass="emph" presetSubtype="0" autoRev="1" fill="hold" grpId="1" nodeType="withEffect" nodePh="1">
                                  <p:stCondLst>
                                    <p:cond delay="0"/>
                                  </p:stCondLst>
                                  <p:endCondLst>
                                    <p:cond evt="begin" delay="0">
                                      <p:tn val="8"/>
                                    </p:cond>
                                  </p:endCondLst>
                                  <p:childTnLst>
                                    <p:animScale>
                                      <p:cBhvr>
                                        <p:cTn id="9" dur="1000" fill="hold"/>
                                        <p:tgtEl>
                                          <p:spTgt spid="6">
                                            <p:txEl>
                                              <p:pRg st="0" end="0"/>
                                            </p:txEl>
                                          </p:spTgt>
                                        </p:tgtEl>
                                      </p:cBhvr>
                                      <p:by x="250000" y="2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Oops…this one would be unbiased because she is surveying random people entering the store.</a:t>
            </a:r>
          </a:p>
          <a:p>
            <a:endParaRPr lang="en-US" dirty="0"/>
          </a:p>
        </p:txBody>
      </p:sp>
      <p:grpSp>
        <p:nvGrpSpPr>
          <p:cNvPr id="4" name="Group 3"/>
          <p:cNvGrpSpPr/>
          <p:nvPr/>
        </p:nvGrpSpPr>
        <p:grpSpPr>
          <a:xfrm>
            <a:off x="3034943" y="4486772"/>
            <a:ext cx="2523620" cy="1204171"/>
            <a:chOff x="3034943" y="4486772"/>
            <a:chExt cx="2523620" cy="1204171"/>
          </a:xfrm>
        </p:grpSpPr>
        <p:sp>
          <p:nvSpPr>
            <p:cNvPr id="5" name="TextBox 4"/>
            <p:cNvSpPr txBox="1"/>
            <p:nvPr/>
          </p:nvSpPr>
          <p:spPr>
            <a:xfrm>
              <a:off x="3034943" y="4486773"/>
              <a:ext cx="2523620" cy="1105198"/>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3315343" y="4486772"/>
              <a:ext cx="2078277" cy="1204171"/>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grpSp>
    </p:spTree>
    <p:extLst>
      <p:ext uri="{BB962C8B-B14F-4D97-AF65-F5344CB8AC3E}">
        <p14:creationId xmlns:p14="http://schemas.microsoft.com/office/powerpoint/2010/main" val="318315623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shot 2015-02-26 21.24.13.png"/>
          <p:cNvPicPr>
            <a:picLocks noGrp="1" noChangeAspect="1"/>
          </p:cNvPicPr>
          <p:nvPr>
            <p:ph idx="1"/>
          </p:nvPr>
        </p:nvPicPr>
        <p:blipFill>
          <a:blip r:embed="rId2">
            <a:extLst>
              <a:ext uri="{28A0092B-C50C-407E-A947-70E740481C1C}">
                <a14:useLocalDpi xmlns:a14="http://schemas.microsoft.com/office/drawing/2010/main" val="0"/>
              </a:ext>
            </a:extLst>
          </a:blip>
          <a:srcRect l="-40465" r="-40465"/>
          <a:stretch>
            <a:fillRect/>
          </a:stretch>
        </p:blipFill>
        <p:spPr/>
      </p:pic>
      <p:sp>
        <p:nvSpPr>
          <p:cNvPr id="7" name="TextBox 6"/>
          <p:cNvSpPr txBox="1"/>
          <p:nvPr/>
        </p:nvSpPr>
        <p:spPr>
          <a:xfrm>
            <a:off x="395862" y="4371305"/>
            <a:ext cx="2144253" cy="1098762"/>
          </a:xfrm>
          <a:prstGeom prst="rect">
            <a:avLst/>
          </a:prstGeom>
          <a:noFill/>
        </p:spPr>
        <p:txBody>
          <a:bodyPr wrap="square" rtlCol="0">
            <a:spAutoFit/>
          </a:bodyPr>
          <a:lstStyle/>
          <a:p>
            <a:r>
              <a:rPr lang="en-US" dirty="0" smtClean="0"/>
              <a:t>Next Question</a:t>
            </a:r>
            <a:endParaRPr lang="en-US" dirty="0"/>
          </a:p>
        </p:txBody>
      </p:sp>
      <p:sp>
        <p:nvSpPr>
          <p:cNvPr id="8" name="Action Button: Custom 7">
            <a:hlinkClick r:id="rId3" action="ppaction://hlinksldjump" highlightClick="1"/>
          </p:cNvPr>
          <p:cNvSpPr/>
          <p:nvPr/>
        </p:nvSpPr>
        <p:spPr bwMode="auto">
          <a:xfrm>
            <a:off x="379367" y="4239340"/>
            <a:ext cx="2193735" cy="1484595"/>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209530691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 2015-02-26 21.30.10.png"/>
          <p:cNvPicPr>
            <a:picLocks noGrp="1" noChangeAspect="1"/>
          </p:cNvPicPr>
          <p:nvPr>
            <p:ph idx="1"/>
          </p:nvPr>
        </p:nvPicPr>
        <p:blipFill>
          <a:blip r:embed="rId2">
            <a:extLst>
              <a:ext uri="{28A0092B-C50C-407E-A947-70E740481C1C}">
                <a14:useLocalDpi xmlns:a14="http://schemas.microsoft.com/office/drawing/2010/main" val="0"/>
              </a:ext>
            </a:extLst>
          </a:blip>
          <a:srcRect l="-34131" r="-34131"/>
          <a:stretch>
            <a:fillRect/>
          </a:stretch>
        </p:blipFill>
        <p:spPr/>
      </p:pic>
      <p:sp>
        <p:nvSpPr>
          <p:cNvPr id="5" name="TextBox 4"/>
          <p:cNvSpPr txBox="1"/>
          <p:nvPr/>
        </p:nvSpPr>
        <p:spPr>
          <a:xfrm>
            <a:off x="527816" y="4981638"/>
            <a:ext cx="2177241"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3" action="ppaction://hlinksldjump" highlightClick="1"/>
          </p:cNvPr>
          <p:cNvSpPr/>
          <p:nvPr/>
        </p:nvSpPr>
        <p:spPr bwMode="auto">
          <a:xfrm>
            <a:off x="610287" y="5014629"/>
            <a:ext cx="2078275" cy="10424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344015219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 2015-02-26 21.35.48.png"/>
          <p:cNvPicPr>
            <a:picLocks noGrp="1" noChangeAspect="1"/>
          </p:cNvPicPr>
          <p:nvPr>
            <p:ph idx="1"/>
          </p:nvPr>
        </p:nvPicPr>
        <p:blipFill>
          <a:blip r:embed="rId2">
            <a:extLst>
              <a:ext uri="{28A0092B-C50C-407E-A947-70E740481C1C}">
                <a14:useLocalDpi xmlns:a14="http://schemas.microsoft.com/office/drawing/2010/main" val="0"/>
              </a:ext>
            </a:extLst>
          </a:blip>
          <a:srcRect l="-36370" r="-36370"/>
          <a:stretch>
            <a:fillRect/>
          </a:stretch>
        </p:blipFill>
        <p:spPr/>
      </p:pic>
      <p:sp>
        <p:nvSpPr>
          <p:cNvPr id="5" name="TextBox 4"/>
          <p:cNvSpPr txBox="1"/>
          <p:nvPr/>
        </p:nvSpPr>
        <p:spPr>
          <a:xfrm>
            <a:off x="313391" y="4734206"/>
            <a:ext cx="2325690"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3" action="ppaction://hlinksldjump" highlightClick="1"/>
          </p:cNvPr>
          <p:cNvSpPr/>
          <p:nvPr/>
        </p:nvSpPr>
        <p:spPr bwMode="auto">
          <a:xfrm>
            <a:off x="296897" y="4635232"/>
            <a:ext cx="2213508" cy="130314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3283392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6"/>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4400" b="1">
                <a:solidFill>
                  <a:schemeClr val="tx1"/>
                </a:solidFill>
                <a:latin typeface="Comic Sans MS" pitchFamily="66" charset="0"/>
              </a:defRPr>
            </a:lvl1pPr>
            <a:lvl2pPr marL="742950" indent="-285750">
              <a:spcBef>
                <a:spcPct val="20000"/>
              </a:spcBef>
              <a:buChar char="–"/>
              <a:defRPr sz="2800" b="1">
                <a:solidFill>
                  <a:schemeClr val="tx1"/>
                </a:solidFill>
                <a:latin typeface="Comic Sans MS" pitchFamily="66" charset="0"/>
              </a:defRPr>
            </a:lvl2pPr>
            <a:lvl3pPr marL="1143000" indent="-228600">
              <a:spcBef>
                <a:spcPct val="20000"/>
              </a:spcBef>
              <a:buChar char="•"/>
              <a:defRPr sz="2400" b="1">
                <a:solidFill>
                  <a:schemeClr val="tx1"/>
                </a:solidFill>
                <a:latin typeface="Comic Sans MS" pitchFamily="66" charset="0"/>
              </a:defRPr>
            </a:lvl3pPr>
            <a:lvl4pPr marL="1600200" indent="-228600">
              <a:spcBef>
                <a:spcPct val="20000"/>
              </a:spcBef>
              <a:buChar char="–"/>
              <a:defRPr sz="2000" b="1">
                <a:solidFill>
                  <a:schemeClr val="tx1"/>
                </a:solidFill>
                <a:latin typeface="Comic Sans MS" pitchFamily="66" charset="0"/>
              </a:defRPr>
            </a:lvl4pPr>
            <a:lvl5pPr marL="2057400" indent="-228600">
              <a:spcBef>
                <a:spcPct val="20000"/>
              </a:spcBef>
              <a:buChar char="»"/>
              <a:defRPr sz="2000" b="1">
                <a:solidFill>
                  <a:schemeClr val="tx1"/>
                </a:solidFill>
                <a:latin typeface="Comic Sans MS" pitchFamily="66" charset="0"/>
              </a:defRPr>
            </a:lvl5pPr>
            <a:lvl6pPr marL="2514600" indent="-228600" fontAlgn="base">
              <a:spcBef>
                <a:spcPct val="20000"/>
              </a:spcBef>
              <a:spcAft>
                <a:spcPct val="0"/>
              </a:spcAft>
              <a:buChar char="»"/>
              <a:defRPr sz="2000" b="1">
                <a:solidFill>
                  <a:schemeClr val="tx1"/>
                </a:solidFill>
                <a:latin typeface="Comic Sans MS" pitchFamily="66" charset="0"/>
              </a:defRPr>
            </a:lvl6pPr>
            <a:lvl7pPr marL="2971800" indent="-228600" fontAlgn="base">
              <a:spcBef>
                <a:spcPct val="20000"/>
              </a:spcBef>
              <a:spcAft>
                <a:spcPct val="0"/>
              </a:spcAft>
              <a:buChar char="»"/>
              <a:defRPr sz="2000" b="1">
                <a:solidFill>
                  <a:schemeClr val="tx1"/>
                </a:solidFill>
                <a:latin typeface="Comic Sans MS" pitchFamily="66" charset="0"/>
              </a:defRPr>
            </a:lvl7pPr>
            <a:lvl8pPr marL="3429000" indent="-228600" fontAlgn="base">
              <a:spcBef>
                <a:spcPct val="20000"/>
              </a:spcBef>
              <a:spcAft>
                <a:spcPct val="0"/>
              </a:spcAft>
              <a:buChar char="»"/>
              <a:defRPr sz="2000" b="1">
                <a:solidFill>
                  <a:schemeClr val="tx1"/>
                </a:solidFill>
                <a:latin typeface="Comic Sans MS" pitchFamily="66" charset="0"/>
              </a:defRPr>
            </a:lvl8pPr>
            <a:lvl9pPr marL="3886200" indent="-228600" fontAlgn="base">
              <a:spcBef>
                <a:spcPct val="20000"/>
              </a:spcBef>
              <a:spcAft>
                <a:spcPct val="0"/>
              </a:spcAft>
              <a:buChar char="»"/>
              <a:defRPr sz="2000" b="1">
                <a:solidFill>
                  <a:schemeClr val="tx1"/>
                </a:solidFill>
                <a:latin typeface="Comic Sans MS" pitchFamily="66" charset="0"/>
              </a:defRPr>
            </a:lvl9pPr>
          </a:lstStyle>
          <a:p>
            <a:pPr>
              <a:lnSpc>
                <a:spcPct val="80000"/>
              </a:lnSpc>
            </a:pPr>
            <a:r>
              <a:rPr lang="en-US" altLang="en-US" dirty="0" smtClean="0">
                <a:solidFill>
                  <a:srgbClr val="008000"/>
                </a:solidFill>
                <a:latin typeface="Arial" panose="020B0604020202020204" pitchFamily="34" charset="0"/>
                <a:cs typeface="Arial" panose="020B0604020202020204" pitchFamily="34" charset="0"/>
              </a:rPr>
              <a:t>The answer should have been no because </a:t>
            </a:r>
            <a:r>
              <a:rPr lang="en-US" altLang="en-US" dirty="0">
                <a:solidFill>
                  <a:srgbClr val="008000"/>
                </a:solidFill>
                <a:latin typeface="Arial" panose="020B0604020202020204" pitchFamily="34" charset="0"/>
                <a:cs typeface="Arial" panose="020B0604020202020204" pitchFamily="34" charset="0"/>
              </a:rPr>
              <a:t>e</a:t>
            </a:r>
            <a:r>
              <a:rPr lang="en-US" altLang="en-US" dirty="0" smtClean="0">
                <a:solidFill>
                  <a:srgbClr val="008000"/>
                </a:solidFill>
                <a:latin typeface="Arial" panose="020B0604020202020204" pitchFamily="34" charset="0"/>
                <a:cs typeface="Arial" panose="020B0604020202020204" pitchFamily="34" charset="0"/>
              </a:rPr>
              <a:t>very </a:t>
            </a:r>
            <a:r>
              <a:rPr lang="en-US" altLang="en-US" dirty="0" smtClean="0">
                <a:solidFill>
                  <a:srgbClr val="008000"/>
                </a:solidFill>
                <a:latin typeface="Arial" panose="020B0604020202020204" pitchFamily="34" charset="0"/>
                <a:cs typeface="Arial" panose="020B0604020202020204" pitchFamily="34" charset="0"/>
              </a:rPr>
              <a:t>student was surveyed. It is likely to</a:t>
            </a:r>
            <a:br>
              <a:rPr lang="en-US" altLang="en-US" dirty="0" smtClean="0">
                <a:solidFill>
                  <a:srgbClr val="008000"/>
                </a:solidFill>
                <a:latin typeface="Arial" panose="020B0604020202020204" pitchFamily="34" charset="0"/>
                <a:cs typeface="Arial" panose="020B0604020202020204" pitchFamily="34" charset="0"/>
              </a:rPr>
            </a:br>
            <a:r>
              <a:rPr lang="en-US" altLang="en-US" dirty="0" smtClean="0">
                <a:solidFill>
                  <a:srgbClr val="008000"/>
                </a:solidFill>
                <a:latin typeface="Arial" panose="020B0604020202020204" pitchFamily="34" charset="0"/>
                <a:cs typeface="Arial" panose="020B0604020202020204" pitchFamily="34" charset="0"/>
              </a:rPr>
              <a:t>be a unbiased sample.</a:t>
            </a:r>
            <a:endParaRPr lang="en-US" altLang="en-US" dirty="0">
              <a:solidFill>
                <a:srgbClr val="008000"/>
              </a:solidFill>
              <a:latin typeface="Arial" panose="020B0604020202020204" pitchFamily="34" charset="0"/>
              <a:cs typeface="Arial" panose="020B0604020202020204" pitchFamily="34" charset="0"/>
              <a:sym typeface="Symbol" pitchFamily="18" charset="2"/>
            </a:endParaRPr>
          </a:p>
        </p:txBody>
      </p:sp>
      <p:sp>
        <p:nvSpPr>
          <p:cNvPr id="7" name="TextBox 6"/>
          <p:cNvSpPr txBox="1"/>
          <p:nvPr/>
        </p:nvSpPr>
        <p:spPr>
          <a:xfrm>
            <a:off x="940172" y="4569251"/>
            <a:ext cx="3249368"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1550461" y="4585746"/>
            <a:ext cx="2210228" cy="1352629"/>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12762527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par>
                          <p:cTn id="8" fill="hold">
                            <p:stCondLst>
                              <p:cond delay="500"/>
                            </p:stCondLst>
                            <p:childTnLst>
                              <p:par>
                                <p:cTn id="9" presetID="6" presetClass="emph" presetSubtype="0" autoRev="1" fill="hold" grpId="1" nodeType="afterEffect">
                                  <p:stCondLst>
                                    <p:cond delay="0"/>
                                  </p:stCondLst>
                                  <p:childTnLst>
                                    <p:animScale>
                                      <p:cBhvr>
                                        <p:cTn id="10" dur="1000" fill="hold"/>
                                        <p:tgtEl>
                                          <p:spTgt spid="4">
                                            <p:txEl>
                                              <p:pRg st="0" end="0"/>
                                            </p:txEl>
                                          </p:spTgt>
                                        </p:tgtEl>
                                      </p:cBhvr>
                                      <p:by x="250000" y="2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6"/>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4400" b="1">
                <a:solidFill>
                  <a:schemeClr val="tx1"/>
                </a:solidFill>
                <a:latin typeface="Comic Sans MS" pitchFamily="66" charset="0"/>
              </a:defRPr>
            </a:lvl1pPr>
            <a:lvl2pPr marL="742950" indent="-285750">
              <a:spcBef>
                <a:spcPct val="20000"/>
              </a:spcBef>
              <a:buChar char="–"/>
              <a:defRPr sz="2800" b="1">
                <a:solidFill>
                  <a:schemeClr val="tx1"/>
                </a:solidFill>
                <a:latin typeface="Comic Sans MS" pitchFamily="66" charset="0"/>
              </a:defRPr>
            </a:lvl2pPr>
            <a:lvl3pPr marL="1143000" indent="-228600">
              <a:spcBef>
                <a:spcPct val="20000"/>
              </a:spcBef>
              <a:buChar char="•"/>
              <a:defRPr sz="2400" b="1">
                <a:solidFill>
                  <a:schemeClr val="tx1"/>
                </a:solidFill>
                <a:latin typeface="Comic Sans MS" pitchFamily="66" charset="0"/>
              </a:defRPr>
            </a:lvl3pPr>
            <a:lvl4pPr marL="1600200" indent="-228600">
              <a:spcBef>
                <a:spcPct val="20000"/>
              </a:spcBef>
              <a:buChar char="–"/>
              <a:defRPr sz="2000" b="1">
                <a:solidFill>
                  <a:schemeClr val="tx1"/>
                </a:solidFill>
                <a:latin typeface="Comic Sans MS" pitchFamily="66" charset="0"/>
              </a:defRPr>
            </a:lvl4pPr>
            <a:lvl5pPr marL="2057400" indent="-228600">
              <a:spcBef>
                <a:spcPct val="20000"/>
              </a:spcBef>
              <a:buChar char="»"/>
              <a:defRPr sz="2000" b="1">
                <a:solidFill>
                  <a:schemeClr val="tx1"/>
                </a:solidFill>
                <a:latin typeface="Comic Sans MS" pitchFamily="66" charset="0"/>
              </a:defRPr>
            </a:lvl5pPr>
            <a:lvl6pPr marL="2514600" indent="-228600" fontAlgn="base">
              <a:spcBef>
                <a:spcPct val="20000"/>
              </a:spcBef>
              <a:spcAft>
                <a:spcPct val="0"/>
              </a:spcAft>
              <a:buChar char="»"/>
              <a:defRPr sz="2000" b="1">
                <a:solidFill>
                  <a:schemeClr val="tx1"/>
                </a:solidFill>
                <a:latin typeface="Comic Sans MS" pitchFamily="66" charset="0"/>
              </a:defRPr>
            </a:lvl6pPr>
            <a:lvl7pPr marL="2971800" indent="-228600" fontAlgn="base">
              <a:spcBef>
                <a:spcPct val="20000"/>
              </a:spcBef>
              <a:spcAft>
                <a:spcPct val="0"/>
              </a:spcAft>
              <a:buChar char="»"/>
              <a:defRPr sz="2000" b="1">
                <a:solidFill>
                  <a:schemeClr val="tx1"/>
                </a:solidFill>
                <a:latin typeface="Comic Sans MS" pitchFamily="66" charset="0"/>
              </a:defRPr>
            </a:lvl7pPr>
            <a:lvl8pPr marL="3429000" indent="-228600" fontAlgn="base">
              <a:spcBef>
                <a:spcPct val="20000"/>
              </a:spcBef>
              <a:spcAft>
                <a:spcPct val="0"/>
              </a:spcAft>
              <a:buChar char="»"/>
              <a:defRPr sz="2000" b="1">
                <a:solidFill>
                  <a:schemeClr val="tx1"/>
                </a:solidFill>
                <a:latin typeface="Comic Sans MS" pitchFamily="66" charset="0"/>
              </a:defRPr>
            </a:lvl8pPr>
            <a:lvl9pPr marL="3886200" indent="-228600" fontAlgn="base">
              <a:spcBef>
                <a:spcPct val="20000"/>
              </a:spcBef>
              <a:spcAft>
                <a:spcPct val="0"/>
              </a:spcAft>
              <a:buChar char="»"/>
              <a:defRPr sz="2000" b="1">
                <a:solidFill>
                  <a:schemeClr val="tx1"/>
                </a:solidFill>
                <a:latin typeface="Comic Sans MS" pitchFamily="66" charset="0"/>
              </a:defRPr>
            </a:lvl9pPr>
          </a:lstStyle>
          <a:p>
            <a:pPr>
              <a:lnSpc>
                <a:spcPct val="80000"/>
              </a:lnSpc>
            </a:pPr>
            <a:r>
              <a:rPr lang="en-US" altLang="en-US" dirty="0" smtClean="0">
                <a:solidFill>
                  <a:srgbClr val="008000"/>
                </a:solidFill>
                <a:latin typeface="Arial" panose="020B0604020202020204" pitchFamily="34" charset="0"/>
                <a:cs typeface="Arial" panose="020B0604020202020204" pitchFamily="34" charset="0"/>
              </a:rPr>
              <a:t>No, because every </a:t>
            </a:r>
            <a:r>
              <a:rPr lang="en-US" altLang="en-US" dirty="0" smtClean="0">
                <a:solidFill>
                  <a:srgbClr val="008000"/>
                </a:solidFill>
                <a:latin typeface="Arial" panose="020B0604020202020204" pitchFamily="34" charset="0"/>
                <a:cs typeface="Arial" panose="020B0604020202020204" pitchFamily="34" charset="0"/>
              </a:rPr>
              <a:t>student was surveyed. </a:t>
            </a:r>
            <a:r>
              <a:rPr lang="en-US" altLang="en-US" dirty="0" smtClean="0">
                <a:solidFill>
                  <a:srgbClr val="008000"/>
                </a:solidFill>
                <a:latin typeface="Arial" panose="020B0604020202020204" pitchFamily="34" charset="0"/>
                <a:cs typeface="Arial" panose="020B0604020202020204" pitchFamily="34" charset="0"/>
              </a:rPr>
              <a:t>This makes it an </a:t>
            </a:r>
            <a:r>
              <a:rPr lang="en-US" altLang="en-US" dirty="0" smtClean="0">
                <a:solidFill>
                  <a:srgbClr val="008000"/>
                </a:solidFill>
                <a:latin typeface="Arial" panose="020B0604020202020204" pitchFamily="34" charset="0"/>
                <a:cs typeface="Arial" panose="020B0604020202020204" pitchFamily="34" charset="0"/>
              </a:rPr>
              <a:t>unbiased sample.</a:t>
            </a:r>
            <a:endParaRPr lang="en-US" altLang="en-US" dirty="0">
              <a:solidFill>
                <a:srgbClr val="008000"/>
              </a:solidFill>
              <a:latin typeface="Arial" panose="020B0604020202020204" pitchFamily="34" charset="0"/>
              <a:cs typeface="Arial" panose="020B0604020202020204" pitchFamily="34" charset="0"/>
              <a:sym typeface="Symbol" pitchFamily="18" charset="2"/>
            </a:endParaRPr>
          </a:p>
        </p:txBody>
      </p:sp>
      <p:sp>
        <p:nvSpPr>
          <p:cNvPr id="5" name="TextBox 4"/>
          <p:cNvSpPr txBox="1"/>
          <p:nvPr/>
        </p:nvSpPr>
        <p:spPr>
          <a:xfrm>
            <a:off x="940172" y="4569251"/>
            <a:ext cx="3249368" cy="1098762"/>
          </a:xfrm>
          <a:prstGeom prst="rect">
            <a:avLst/>
          </a:prstGeom>
          <a:noFill/>
        </p:spPr>
        <p:txBody>
          <a:bodyPr wrap="square" rtlCol="0">
            <a:spAutoFit/>
          </a:bodyPr>
          <a:lstStyle/>
          <a:p>
            <a:r>
              <a:rPr lang="en-US" dirty="0" smtClean="0"/>
              <a:t>Next Question</a:t>
            </a:r>
            <a:endParaRPr lang="en-US" dirty="0"/>
          </a:p>
        </p:txBody>
      </p:sp>
      <p:sp>
        <p:nvSpPr>
          <p:cNvPr id="6" name="Action Button: Custom 5">
            <a:hlinkClick r:id="rId2" action="ppaction://hlinksldjump" highlightClick="1"/>
          </p:cNvPr>
          <p:cNvSpPr/>
          <p:nvPr/>
        </p:nvSpPr>
        <p:spPr bwMode="auto">
          <a:xfrm>
            <a:off x="1550461" y="4585746"/>
            <a:ext cx="2210228" cy="1352629"/>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23211797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par>
                          <p:cTn id="8" fill="hold">
                            <p:stCondLst>
                              <p:cond delay="500"/>
                            </p:stCondLst>
                            <p:childTnLst>
                              <p:par>
                                <p:cTn id="9" presetID="6" presetClass="emph" presetSubtype="0" autoRev="1" fill="hold" grpId="1" nodeType="afterEffect">
                                  <p:stCondLst>
                                    <p:cond delay="0"/>
                                  </p:stCondLst>
                                  <p:childTnLst>
                                    <p:animScale>
                                      <p:cBhvr>
                                        <p:cTn id="10" dur="1000" fill="hold"/>
                                        <p:tgtEl>
                                          <p:spTgt spid="4">
                                            <p:txEl>
                                              <p:pRg st="0" end="0"/>
                                            </p:txEl>
                                          </p:spTgt>
                                        </p:tgtEl>
                                      </p:cBhvr>
                                      <p:by x="250000" y="2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02401" y="1241677"/>
            <a:ext cx="8435975" cy="3819029"/>
          </a:xfrm>
          <a:noFill/>
          <a:ln/>
        </p:spPr>
        <p:txBody>
          <a:bodyPr/>
          <a:lstStyle/>
          <a:p>
            <a:pPr algn="l"/>
            <a:r>
              <a:rPr lang="en-US" altLang="en-US" sz="4000" dirty="0" smtClean="0"/>
              <a:t>A taste tester samples 3 cookies. The cookies are oatmeal, chocolate chip and raisin. If there are only 3 types of cookies available, is this sample of the cookies likely to be biased?</a:t>
            </a:r>
            <a:endParaRPr lang="en-US" altLang="en-US" sz="4000" dirty="0"/>
          </a:p>
        </p:txBody>
      </p:sp>
      <p:sp>
        <p:nvSpPr>
          <p:cNvPr id="2" name="TextBox 1"/>
          <p:cNvSpPr txBox="1"/>
          <p:nvPr/>
        </p:nvSpPr>
        <p:spPr>
          <a:xfrm>
            <a:off x="1105115" y="5328043"/>
            <a:ext cx="2606091" cy="600164"/>
          </a:xfrm>
          <a:prstGeom prst="rect">
            <a:avLst/>
          </a:prstGeom>
          <a:noFill/>
        </p:spPr>
        <p:txBody>
          <a:bodyPr wrap="square" rtlCol="0">
            <a:spAutoFit/>
          </a:bodyPr>
          <a:lstStyle/>
          <a:p>
            <a:r>
              <a:rPr lang="en-US" dirty="0" smtClean="0"/>
              <a:t>Yes</a:t>
            </a:r>
            <a:endParaRPr lang="en-US" dirty="0"/>
          </a:p>
        </p:txBody>
      </p:sp>
      <p:sp>
        <p:nvSpPr>
          <p:cNvPr id="3" name="TextBox 2"/>
          <p:cNvSpPr txBox="1"/>
          <p:nvPr/>
        </p:nvSpPr>
        <p:spPr>
          <a:xfrm>
            <a:off x="5459597" y="5295052"/>
            <a:ext cx="2177241" cy="610333"/>
          </a:xfrm>
          <a:prstGeom prst="rect">
            <a:avLst/>
          </a:prstGeom>
          <a:noFill/>
        </p:spPr>
        <p:txBody>
          <a:bodyPr wrap="square" rtlCol="0">
            <a:spAutoFit/>
          </a:bodyPr>
          <a:lstStyle/>
          <a:p>
            <a:r>
              <a:rPr lang="en-US" dirty="0" smtClean="0"/>
              <a:t>No</a:t>
            </a:r>
            <a:endParaRPr lang="en-US" dirty="0"/>
          </a:p>
        </p:txBody>
      </p:sp>
      <p:sp>
        <p:nvSpPr>
          <p:cNvPr id="4" name="Action Button: Custom 3">
            <a:hlinkClick r:id="rId3" action="ppaction://hlinksldjump" highlightClick="1"/>
          </p:cNvPr>
          <p:cNvSpPr/>
          <p:nvPr/>
        </p:nvSpPr>
        <p:spPr bwMode="auto">
          <a:xfrm>
            <a:off x="1781379" y="5146593"/>
            <a:ext cx="1336034" cy="97323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5" name="Action Button: Custom 4">
            <a:hlinkClick r:id="rId4" action="ppaction://hlinksldjump" highlightClick="1"/>
          </p:cNvPr>
          <p:cNvSpPr/>
          <p:nvPr/>
        </p:nvSpPr>
        <p:spPr bwMode="auto">
          <a:xfrm>
            <a:off x="5871954" y="5179583"/>
            <a:ext cx="1253562" cy="940244"/>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w="57150" cmpd="sng">
                <a:solidFill>
                  <a:schemeClr val="tx1"/>
                </a:solidFill>
              </a:ln>
              <a:solidFill>
                <a:srgbClr val="008000"/>
              </a:solidFill>
              <a:effectLst/>
              <a:latin typeface="Comic Sans MS" pitchFamily="66" charset="0"/>
            </a:endParaRPr>
          </a:p>
        </p:txBody>
      </p:sp>
    </p:spTree>
    <p:extLst>
      <p:ext uri="{BB962C8B-B14F-4D97-AF65-F5344CB8AC3E}">
        <p14:creationId xmlns:p14="http://schemas.microsoft.com/office/powerpoint/2010/main" val="16154370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0" y="1334062"/>
            <a:ext cx="9039497" cy="3624590"/>
          </a:xfrm>
          <a:noFill/>
          <a:ln/>
        </p:spPr>
        <p:txBody>
          <a:bodyPr/>
          <a:lstStyle/>
          <a:p>
            <a:pPr algn="l"/>
            <a:r>
              <a:rPr lang="en-US" altLang="en-US" sz="4400" dirty="0" smtClean="0"/>
              <a:t>John asked the last 5 people that walked into class what their favorite dessert is. Is this sample of the students likely to be biased?</a:t>
            </a:r>
            <a:endParaRPr lang="en-US" altLang="en-US" sz="4400" dirty="0"/>
          </a:p>
        </p:txBody>
      </p:sp>
      <p:sp>
        <p:nvSpPr>
          <p:cNvPr id="9" name="Rectangle 2"/>
          <p:cNvSpPr>
            <a:spLocks noChangeArrowheads="1"/>
          </p:cNvSpPr>
          <p:nvPr/>
        </p:nvSpPr>
        <p:spPr bwMode="auto">
          <a:xfrm>
            <a:off x="0" y="587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0"/>
              </a:spcBef>
              <a:defRPr sz="6000" b="1">
                <a:solidFill>
                  <a:schemeClr val="tx1"/>
                </a:solidFill>
                <a:latin typeface="Arial" charset="0"/>
              </a:defRPr>
            </a:lvl1pPr>
            <a:lvl2pPr>
              <a:spcBef>
                <a:spcPct val="0"/>
              </a:spcBef>
              <a:defRPr sz="6000" b="1">
                <a:solidFill>
                  <a:schemeClr val="tx1"/>
                </a:solidFill>
                <a:latin typeface="Arial" charset="0"/>
              </a:defRPr>
            </a:lvl2pPr>
            <a:lvl3pPr>
              <a:spcBef>
                <a:spcPct val="0"/>
              </a:spcBef>
              <a:defRPr sz="6000" b="1">
                <a:solidFill>
                  <a:schemeClr val="tx1"/>
                </a:solidFill>
                <a:latin typeface="Arial" charset="0"/>
              </a:defRPr>
            </a:lvl3pPr>
            <a:lvl4pPr>
              <a:spcBef>
                <a:spcPct val="0"/>
              </a:spcBef>
              <a:defRPr sz="6000" b="1">
                <a:solidFill>
                  <a:schemeClr val="tx1"/>
                </a:solidFill>
                <a:latin typeface="Arial" charset="0"/>
              </a:defRPr>
            </a:lvl4pPr>
            <a:lvl5pPr>
              <a:spcBef>
                <a:spcPct val="0"/>
              </a:spcBef>
              <a:defRPr sz="6000" b="1">
                <a:solidFill>
                  <a:schemeClr val="tx1"/>
                </a:solidFill>
                <a:latin typeface="Arial" charset="0"/>
              </a:defRPr>
            </a:lvl5pPr>
            <a:lvl6pPr marL="457200" algn="ctr" fontAlgn="base">
              <a:spcBef>
                <a:spcPct val="0"/>
              </a:spcBef>
              <a:spcAft>
                <a:spcPct val="0"/>
              </a:spcAft>
              <a:defRPr sz="6000" b="1">
                <a:solidFill>
                  <a:schemeClr val="tx1"/>
                </a:solidFill>
                <a:latin typeface="Arial" charset="0"/>
              </a:defRPr>
            </a:lvl6pPr>
            <a:lvl7pPr marL="914400" algn="ctr" fontAlgn="base">
              <a:spcBef>
                <a:spcPct val="0"/>
              </a:spcBef>
              <a:spcAft>
                <a:spcPct val="0"/>
              </a:spcAft>
              <a:defRPr sz="6000" b="1">
                <a:solidFill>
                  <a:schemeClr val="tx1"/>
                </a:solidFill>
                <a:latin typeface="Arial" charset="0"/>
              </a:defRPr>
            </a:lvl7pPr>
            <a:lvl8pPr marL="1371600" algn="ctr" fontAlgn="base">
              <a:spcBef>
                <a:spcPct val="0"/>
              </a:spcBef>
              <a:spcAft>
                <a:spcPct val="0"/>
              </a:spcAft>
              <a:defRPr sz="6000" b="1">
                <a:solidFill>
                  <a:schemeClr val="tx1"/>
                </a:solidFill>
                <a:latin typeface="Arial" charset="0"/>
              </a:defRPr>
            </a:lvl8pPr>
            <a:lvl9pPr marL="1828800" algn="ctr" fontAlgn="base">
              <a:spcBef>
                <a:spcPct val="0"/>
              </a:spcBef>
              <a:spcAft>
                <a:spcPct val="0"/>
              </a:spcAft>
              <a:defRPr sz="6000" b="1">
                <a:solidFill>
                  <a:schemeClr val="tx1"/>
                </a:solidFill>
                <a:latin typeface="Arial" charset="0"/>
              </a:defRPr>
            </a:lvl9pPr>
          </a:lstStyle>
          <a:p>
            <a:pPr>
              <a:lnSpc>
                <a:spcPct val="100000"/>
              </a:lnSpc>
            </a:pPr>
            <a:r>
              <a:rPr lang="en-US" altLang="en-US" dirty="0" smtClean="0">
                <a:solidFill>
                  <a:srgbClr val="FFFF00"/>
                </a:solidFill>
              </a:rPr>
              <a:t>Example</a:t>
            </a:r>
            <a:endParaRPr lang="en-US" altLang="en-US" dirty="0">
              <a:solidFill>
                <a:srgbClr val="FFFF00"/>
              </a:solidFill>
            </a:endParaRPr>
          </a:p>
        </p:txBody>
      </p:sp>
      <p:sp>
        <p:nvSpPr>
          <p:cNvPr id="2" name="TextBox 1"/>
          <p:cNvSpPr txBox="1"/>
          <p:nvPr/>
        </p:nvSpPr>
        <p:spPr>
          <a:xfrm>
            <a:off x="1880345" y="5245566"/>
            <a:ext cx="2655574" cy="600164"/>
          </a:xfrm>
          <a:prstGeom prst="rect">
            <a:avLst/>
          </a:prstGeom>
          <a:noFill/>
        </p:spPr>
        <p:txBody>
          <a:bodyPr wrap="square" rtlCol="0">
            <a:spAutoFit/>
          </a:bodyPr>
          <a:lstStyle/>
          <a:p>
            <a:r>
              <a:rPr lang="en-US" dirty="0" smtClean="0"/>
              <a:t>Yes</a:t>
            </a:r>
            <a:endParaRPr lang="en-US" dirty="0"/>
          </a:p>
        </p:txBody>
      </p:sp>
      <p:sp>
        <p:nvSpPr>
          <p:cNvPr id="3" name="TextBox 2"/>
          <p:cNvSpPr txBox="1"/>
          <p:nvPr/>
        </p:nvSpPr>
        <p:spPr>
          <a:xfrm>
            <a:off x="5030746" y="5229070"/>
            <a:ext cx="2193735" cy="600164"/>
          </a:xfrm>
          <a:prstGeom prst="rect">
            <a:avLst/>
          </a:prstGeom>
          <a:noFill/>
        </p:spPr>
        <p:txBody>
          <a:bodyPr wrap="square" rtlCol="0">
            <a:spAutoFit/>
          </a:bodyPr>
          <a:lstStyle/>
          <a:p>
            <a:r>
              <a:rPr lang="en-US" dirty="0" smtClean="0"/>
              <a:t>No</a:t>
            </a:r>
            <a:endParaRPr lang="en-US" dirty="0"/>
          </a:p>
        </p:txBody>
      </p:sp>
      <p:sp>
        <p:nvSpPr>
          <p:cNvPr id="5" name="Action Button: Custom 4">
            <a:hlinkClick r:id="rId3" action="ppaction://hlinksldjump" highlightClick="1"/>
          </p:cNvPr>
          <p:cNvSpPr/>
          <p:nvPr/>
        </p:nvSpPr>
        <p:spPr bwMode="auto">
          <a:xfrm>
            <a:off x="5476091" y="5113602"/>
            <a:ext cx="1204080" cy="10392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4" name="Action Button: Custom 3">
            <a:hlinkClick r:id="rId4" action="ppaction://hlinksldjump" highlightClick="1"/>
          </p:cNvPr>
          <p:cNvSpPr/>
          <p:nvPr/>
        </p:nvSpPr>
        <p:spPr bwMode="auto">
          <a:xfrm>
            <a:off x="2655575" y="5080610"/>
            <a:ext cx="1042416" cy="1042416"/>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7649104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153952" y="1425010"/>
            <a:ext cx="8693151" cy="3261814"/>
          </a:xfrm>
          <a:noFill/>
          <a:ln/>
        </p:spPr>
        <p:txBody>
          <a:bodyPr/>
          <a:lstStyle/>
          <a:p>
            <a:pPr algn="l"/>
            <a:r>
              <a:rPr lang="en-US" altLang="en-US" sz="4400" dirty="0" smtClean="0"/>
              <a:t>A trainer surveyed </a:t>
            </a:r>
            <a:r>
              <a:rPr lang="en-US" altLang="en-US" sz="4400" dirty="0" smtClean="0"/>
              <a:t>all of the men </a:t>
            </a:r>
            <a:r>
              <a:rPr lang="en-US" altLang="en-US" sz="4400" dirty="0" smtClean="0"/>
              <a:t>at a local fitness gym about their favorite cardio  exercise. Is this sample of the gym people likely to be biased?</a:t>
            </a:r>
            <a:endParaRPr lang="en-US" altLang="en-US" sz="4400" dirty="0"/>
          </a:p>
        </p:txBody>
      </p:sp>
      <p:sp>
        <p:nvSpPr>
          <p:cNvPr id="3" name="TextBox 2"/>
          <p:cNvSpPr txBox="1"/>
          <p:nvPr/>
        </p:nvSpPr>
        <p:spPr>
          <a:xfrm>
            <a:off x="2012298" y="5295053"/>
            <a:ext cx="1830861" cy="600164"/>
          </a:xfrm>
          <a:prstGeom prst="rect">
            <a:avLst/>
          </a:prstGeom>
          <a:noFill/>
        </p:spPr>
        <p:txBody>
          <a:bodyPr wrap="square" rtlCol="0">
            <a:spAutoFit/>
          </a:bodyPr>
          <a:lstStyle/>
          <a:p>
            <a:r>
              <a:rPr lang="en-US" dirty="0" smtClean="0"/>
              <a:t>Yes</a:t>
            </a:r>
            <a:endParaRPr lang="en-US" dirty="0"/>
          </a:p>
        </p:txBody>
      </p:sp>
      <p:sp>
        <p:nvSpPr>
          <p:cNvPr id="4" name="TextBox 3"/>
          <p:cNvSpPr txBox="1"/>
          <p:nvPr/>
        </p:nvSpPr>
        <p:spPr>
          <a:xfrm>
            <a:off x="4997758" y="5328043"/>
            <a:ext cx="1369023" cy="600164"/>
          </a:xfrm>
          <a:prstGeom prst="rect">
            <a:avLst/>
          </a:prstGeom>
          <a:noFill/>
        </p:spPr>
        <p:txBody>
          <a:bodyPr wrap="square" rtlCol="0">
            <a:spAutoFit/>
          </a:bodyPr>
          <a:lstStyle/>
          <a:p>
            <a:r>
              <a:rPr lang="en-US" dirty="0" smtClean="0"/>
              <a:t>No</a:t>
            </a:r>
            <a:endParaRPr lang="en-US" dirty="0"/>
          </a:p>
        </p:txBody>
      </p:sp>
      <p:sp>
        <p:nvSpPr>
          <p:cNvPr id="5" name="Action Button: Custom 4">
            <a:hlinkClick r:id="rId3" action="ppaction://hlinksldjump" highlightClick="1"/>
          </p:cNvPr>
          <p:cNvSpPr/>
          <p:nvPr/>
        </p:nvSpPr>
        <p:spPr bwMode="auto">
          <a:xfrm>
            <a:off x="2375171" y="5130098"/>
            <a:ext cx="1088620" cy="989729"/>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6" name="Action Button: Custom 5">
            <a:hlinkClick r:id="rId4" action="ppaction://hlinksldjump" highlightClick="1"/>
          </p:cNvPr>
          <p:cNvSpPr/>
          <p:nvPr/>
        </p:nvSpPr>
        <p:spPr bwMode="auto">
          <a:xfrm>
            <a:off x="5195689" y="5163088"/>
            <a:ext cx="1039138" cy="890757"/>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20697765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214425" y="1171179"/>
            <a:ext cx="8809263" cy="3556109"/>
          </a:xfrm>
          <a:noFill/>
          <a:ln/>
        </p:spPr>
        <p:txBody>
          <a:bodyPr/>
          <a:lstStyle/>
          <a:p>
            <a:pPr algn="l"/>
            <a:r>
              <a:rPr lang="en-US" altLang="en-US" sz="3600" dirty="0" smtClean="0"/>
              <a:t>Harper surveyed all the students on the high school basketball team on their favorite pre-game routine. Is this sample of the high school basketball students likely to be biased?</a:t>
            </a:r>
            <a:endParaRPr lang="en-US" altLang="en-US" sz="3600" dirty="0"/>
          </a:p>
        </p:txBody>
      </p:sp>
      <p:sp>
        <p:nvSpPr>
          <p:cNvPr id="3" name="TextBox 2"/>
          <p:cNvSpPr txBox="1"/>
          <p:nvPr/>
        </p:nvSpPr>
        <p:spPr>
          <a:xfrm>
            <a:off x="907184" y="4849674"/>
            <a:ext cx="1715402" cy="600164"/>
          </a:xfrm>
          <a:prstGeom prst="rect">
            <a:avLst/>
          </a:prstGeom>
          <a:noFill/>
        </p:spPr>
        <p:txBody>
          <a:bodyPr wrap="square" rtlCol="0">
            <a:spAutoFit/>
          </a:bodyPr>
          <a:lstStyle/>
          <a:p>
            <a:r>
              <a:rPr lang="en-US" dirty="0" smtClean="0"/>
              <a:t>Yes</a:t>
            </a:r>
            <a:endParaRPr lang="en-US" dirty="0"/>
          </a:p>
        </p:txBody>
      </p:sp>
      <p:sp>
        <p:nvSpPr>
          <p:cNvPr id="4" name="TextBox 3"/>
          <p:cNvSpPr txBox="1"/>
          <p:nvPr/>
        </p:nvSpPr>
        <p:spPr>
          <a:xfrm>
            <a:off x="4585402" y="4981638"/>
            <a:ext cx="1286551" cy="600164"/>
          </a:xfrm>
          <a:prstGeom prst="rect">
            <a:avLst/>
          </a:prstGeom>
          <a:noFill/>
        </p:spPr>
        <p:txBody>
          <a:bodyPr wrap="square" rtlCol="0">
            <a:spAutoFit/>
          </a:bodyPr>
          <a:lstStyle/>
          <a:p>
            <a:r>
              <a:rPr lang="en-US" dirty="0" smtClean="0"/>
              <a:t>No</a:t>
            </a:r>
            <a:endParaRPr lang="en-US" dirty="0"/>
          </a:p>
        </p:txBody>
      </p:sp>
      <p:sp>
        <p:nvSpPr>
          <p:cNvPr id="2" name="Action Button: Custom 1">
            <a:hlinkClick r:id="rId3" action="ppaction://hlinksldjump" highlightClick="1"/>
          </p:cNvPr>
          <p:cNvSpPr/>
          <p:nvPr/>
        </p:nvSpPr>
        <p:spPr bwMode="auto">
          <a:xfrm>
            <a:off x="1286552" y="4783692"/>
            <a:ext cx="1105115" cy="824775"/>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
        <p:nvSpPr>
          <p:cNvPr id="5" name="Action Button: Custom 4">
            <a:hlinkClick r:id="rId4" action="ppaction://hlinksldjump" highlightClick="1"/>
          </p:cNvPr>
          <p:cNvSpPr/>
          <p:nvPr/>
        </p:nvSpPr>
        <p:spPr bwMode="auto">
          <a:xfrm>
            <a:off x="4502931" y="4849674"/>
            <a:ext cx="1319540" cy="791783"/>
          </a:xfrm>
          <a:prstGeom prst="actionButtonBlank">
            <a:avLst/>
          </a:prstGeom>
          <a:noFill/>
          <a:ln w="571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90000"/>
              </a:lnSpc>
              <a:spcBef>
                <a:spcPct val="20000"/>
              </a:spcBef>
              <a:spcAft>
                <a:spcPct val="0"/>
              </a:spcAft>
              <a:buClrTx/>
              <a:buSzTx/>
              <a:buFontTx/>
              <a:buNone/>
              <a:tabLst/>
            </a:pPr>
            <a:endParaRPr kumimoji="0" lang="en-US" sz="3600" b="0" i="0" u="none" strike="noStrike" cap="none" normalizeH="0" baseline="0" smtClean="0">
              <a:ln>
                <a:noFill/>
              </a:ln>
              <a:solidFill>
                <a:srgbClr val="008000"/>
              </a:solidFill>
              <a:effectLst/>
              <a:latin typeface="Comic Sans MS" pitchFamily="66" charset="0"/>
            </a:endParaRPr>
          </a:p>
        </p:txBody>
      </p:sp>
    </p:spTree>
    <p:extLst>
      <p:ext uri="{BB962C8B-B14F-4D97-AF65-F5344CB8AC3E}">
        <p14:creationId xmlns:p14="http://schemas.microsoft.com/office/powerpoint/2010/main" val="82362674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20000"/>
          </a:spcBef>
          <a:spcAft>
            <a:spcPct val="0"/>
          </a:spcAft>
          <a:buClrTx/>
          <a:buSzTx/>
          <a:buFontTx/>
          <a:buNone/>
          <a:tabLst/>
          <a:defRPr kumimoji="0" lang="en-US" altLang="en-US" sz="3600" b="0" i="0" u="none" strike="noStrike" cap="none" normalizeH="0" baseline="0" smtClean="0">
            <a:ln>
              <a:noFill/>
            </a:ln>
            <a:solidFill>
              <a:srgbClr val="008000"/>
            </a:solidFill>
            <a:effectLst/>
            <a:latin typeface="Comic Sans MS"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90000"/>
          </a:lnSpc>
          <a:spcBef>
            <a:spcPct val="20000"/>
          </a:spcBef>
          <a:spcAft>
            <a:spcPct val="0"/>
          </a:spcAft>
          <a:buClrTx/>
          <a:buSzTx/>
          <a:buFontTx/>
          <a:buNone/>
          <a:tabLst/>
          <a:defRPr kumimoji="0" lang="en-US" altLang="en-US" sz="3600" b="0" i="0" u="none" strike="noStrike" cap="none" normalizeH="0" baseline="0" smtClean="0">
            <a:ln>
              <a:noFill/>
            </a:ln>
            <a:solidFill>
              <a:srgbClr val="008000"/>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17331</TotalTime>
  <Words>768</Words>
  <Application>Microsoft Macintosh PowerPoint</Application>
  <PresentationFormat>On-screen Show (4:3)</PresentationFormat>
  <Paragraphs>113</Paragraphs>
  <Slides>33</Slides>
  <Notes>11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Population Samples</vt:lpstr>
      <vt:lpstr>PowerPoint Presentation</vt:lpstr>
      <vt:lpstr>2) Tom asked all the students in his class if they could wiggle their ears. Is this sample of  Tom’s class likely to be biased?</vt:lpstr>
      <vt:lpstr>PowerPoint Presentation</vt:lpstr>
      <vt:lpstr>PowerPoint Presentation</vt:lpstr>
      <vt:lpstr>A taste tester samples 3 cookies. The cookies are oatmeal, chocolate chip and raisin. If there are only 3 types of cookies available, is this sample of the cookies likely to be biased?</vt:lpstr>
      <vt:lpstr>John asked the last 5 people that walked into class what their favorite dessert is. Is this sample of the students likely to be biased?</vt:lpstr>
      <vt:lpstr>A trainer surveyed all of the men at a local fitness gym about their favorite cardio  exercise. Is this sample of the gym people likely to be biased?</vt:lpstr>
      <vt:lpstr>Harper surveyed all the students on the high school basketball team on their favorite pre-game routine. Is this sample of the high school basketball students likely to be biased?</vt:lpstr>
      <vt:lpstr>Jamie surveyed all the custodians on which classroom was the cleanest. Is this sample likely to be biased?</vt:lpstr>
      <vt:lpstr>Ella asked every 20th customer who came into the mall about their favorite ice cream flavor. Is this sample of the customers likely to be biased?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Whiteboardmaths.com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7.1 Graphing    Systems of Equations</dc:title>
  <dc:creator>Brian Preston</dc:creator>
  <cp:lastModifiedBy>Marissa Gumas</cp:lastModifiedBy>
  <cp:revision>1115</cp:revision>
  <cp:lastPrinted>2015-02-27T02:20:09Z</cp:lastPrinted>
  <dcterms:created xsi:type="dcterms:W3CDTF">2005-09-13T21:08:52Z</dcterms:created>
  <dcterms:modified xsi:type="dcterms:W3CDTF">2015-02-27T02:42:33Z</dcterms:modified>
</cp:coreProperties>
</file>